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72" r:id="rId2"/>
    <p:sldId id="312" r:id="rId3"/>
    <p:sldId id="313" r:id="rId4"/>
    <p:sldId id="331" r:id="rId5"/>
    <p:sldId id="332" r:id="rId6"/>
    <p:sldId id="333" r:id="rId7"/>
    <p:sldId id="334" r:id="rId8"/>
    <p:sldId id="335" r:id="rId9"/>
    <p:sldId id="336" r:id="rId10"/>
    <p:sldId id="339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8" r:id="rId22"/>
    <p:sldId id="340" r:id="rId23"/>
    <p:sldId id="359" r:id="rId24"/>
    <p:sldId id="360" r:id="rId25"/>
    <p:sldId id="361" r:id="rId26"/>
    <p:sldId id="362" r:id="rId27"/>
    <p:sldId id="363" r:id="rId28"/>
    <p:sldId id="368" r:id="rId29"/>
    <p:sldId id="383" r:id="rId30"/>
    <p:sldId id="366" r:id="rId31"/>
    <p:sldId id="365" r:id="rId32"/>
    <p:sldId id="367" r:id="rId33"/>
    <p:sldId id="371" r:id="rId34"/>
    <p:sldId id="372" r:id="rId35"/>
    <p:sldId id="373" r:id="rId36"/>
    <p:sldId id="342" r:id="rId37"/>
    <p:sldId id="380" r:id="rId38"/>
    <p:sldId id="381" r:id="rId39"/>
    <p:sldId id="382" r:id="rId40"/>
    <p:sldId id="364" r:id="rId41"/>
    <p:sldId id="345" r:id="rId42"/>
    <p:sldId id="376" r:id="rId43"/>
    <p:sldId id="377" r:id="rId44"/>
    <p:sldId id="378" r:id="rId45"/>
    <p:sldId id="379" r:id="rId46"/>
    <p:sldId id="344" r:id="rId47"/>
    <p:sldId id="357" r:id="rId48"/>
    <p:sldId id="384" r:id="rId49"/>
    <p:sldId id="388" r:id="rId50"/>
    <p:sldId id="369" r:id="rId51"/>
    <p:sldId id="385" r:id="rId52"/>
    <p:sldId id="386" r:id="rId53"/>
    <p:sldId id="387" r:id="rId54"/>
    <p:sldId id="392" r:id="rId55"/>
    <p:sldId id="405" r:id="rId56"/>
    <p:sldId id="390" r:id="rId57"/>
    <p:sldId id="410" r:id="rId58"/>
    <p:sldId id="391" r:id="rId59"/>
    <p:sldId id="394" r:id="rId60"/>
    <p:sldId id="393" r:id="rId61"/>
    <p:sldId id="412" r:id="rId62"/>
    <p:sldId id="395" r:id="rId63"/>
    <p:sldId id="397" r:id="rId64"/>
    <p:sldId id="399" r:id="rId65"/>
    <p:sldId id="400" r:id="rId66"/>
    <p:sldId id="401" r:id="rId67"/>
    <p:sldId id="407" r:id="rId68"/>
    <p:sldId id="408" r:id="rId69"/>
    <p:sldId id="409" r:id="rId70"/>
    <p:sldId id="406" r:id="rId71"/>
    <p:sldId id="404" r:id="rId72"/>
    <p:sldId id="413" r:id="rId73"/>
    <p:sldId id="403" r:id="rId74"/>
    <p:sldId id="402" r:id="rId75"/>
    <p:sldId id="370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7F7F7F"/>
    <a:srgbClr val="E8D7B8"/>
    <a:srgbClr val="D9C8AC"/>
    <a:srgbClr val="FE0000"/>
    <a:srgbClr val="7AD1B7"/>
    <a:srgbClr val="84B49A"/>
    <a:srgbClr val="96B5EE"/>
    <a:srgbClr val="CEDDF7"/>
    <a:srgbClr val="9BD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9" autoAdjust="0"/>
    <p:restoredTop sz="94714"/>
  </p:normalViewPr>
  <p:slideViewPr>
    <p:cSldViewPr snapToGrid="0">
      <p:cViewPr varScale="1">
        <p:scale>
          <a:sx n="160" d="100"/>
          <a:sy n="160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38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仿宋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仿宋" panose="02010609060101010101" charset="-122"/>
              </a:defRPr>
            </a:lvl1pPr>
          </a:lstStyle>
          <a:p>
            <a:fld id="{9510E745-F699-43C2-9540-DC86FA995BBE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仿宋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仿宋" panose="02010609060101010101" charset="-122"/>
              </a:defRPr>
            </a:lvl1pPr>
          </a:lstStyle>
          <a:p>
            <a:fld id="{7746B39F-60C5-4185-B80B-F85AE638C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37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6B39F-60C5-4185-B80B-F85AE638C14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2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仿宋" panose="0201060906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仿宋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仿宋" panose="0201060906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仿宋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run_classifier.py#L848-L856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run_classifier.py#L484-L513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run_classifier.py#L377-L398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tokenization.py#L170-L178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run_classifier.py#L399-L407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run_classifier.py#L564-L578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hyperlink" Target="https://github.com/the-Quert/NLP-Model/blob/master/BERT/run_classifier.py#L409-L481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run_classifier.py#L581-L590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modeling.py#L163-L183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modeling.py/#L404-L435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modeling.py/#L480-L500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modeling.py/#L502-L535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hyperlink" Target="https://github.com/the-Quert/NLP-Model/blob/master/BERT/modeling.py/#L199-L222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hyperlink" Target="https://github.com/the-Quert/NLP-Model/blob/master/BERT/modeling.py/#L823-L848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5" Type="http://schemas.openxmlformats.org/officeDocument/2006/relationships/image" Target="../media/image14.PNG"/><Relationship Id="rId4" Type="http://schemas.openxmlformats.org/officeDocument/2006/relationships/hyperlink" Target="https://github.com/the-Quert/NLP-Model/blob/master/BERT/modeling.py/#L850-L872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5" Type="http://schemas.openxmlformats.org/officeDocument/2006/relationships/image" Target="../media/image31.png"/><Relationship Id="rId4" Type="http://schemas.openxmlformats.org/officeDocument/2006/relationships/hyperlink" Target="https://github.com/the-Quert/NLP-Model/blob/master/BERT/modeling.py/#L646-L723\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NLP-Model/blob/master/BERT/modeling.py/#L725-L775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276320" y="2572532"/>
            <a:ext cx="5639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BERT - Experiments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644995" y="2572532"/>
            <a:ext cx="4902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ELMo</a:t>
            </a: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BERT, GPT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55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C4E3FD1-E5B5-4A68-AEEB-45BAA3933F8F}"/>
              </a:ext>
            </a:extLst>
          </p:cNvPr>
          <p:cNvSpPr txBox="1"/>
          <p:nvPr/>
        </p:nvSpPr>
        <p:spPr>
          <a:xfrm>
            <a:off x="1131276" y="566385"/>
            <a:ext cx="31007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Word Embedding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BE3644-0CDB-4AC9-A3D8-E5C6B8AC65E5}"/>
              </a:ext>
            </a:extLst>
          </p:cNvPr>
          <p:cNvSpPr txBox="1"/>
          <p:nvPr/>
        </p:nvSpPr>
        <p:spPr>
          <a:xfrm>
            <a:off x="1934308" y="1131996"/>
            <a:ext cx="263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One-Hot-Encoding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6D226B-F117-4CA7-BF6B-D830D35ECAB0}"/>
              </a:ext>
            </a:extLst>
          </p:cNvPr>
          <p:cNvSpPr txBox="1"/>
          <p:nvPr/>
        </p:nvSpPr>
        <p:spPr>
          <a:xfrm>
            <a:off x="1934308" y="1501328"/>
            <a:ext cx="2760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Bag-of-Words (</a:t>
            </a:r>
            <a:r>
              <a:rPr lang="en-US" sz="2000" dirty="0" err="1"/>
              <a:t>BoW</a:t>
            </a:r>
            <a:r>
              <a:rPr lang="en-US" sz="2000" dirty="0"/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FD5980-8F75-469C-BD6A-C7D3B2B31BEF}"/>
              </a:ext>
            </a:extLst>
          </p:cNvPr>
          <p:cNvSpPr txBox="1"/>
          <p:nvPr/>
        </p:nvSpPr>
        <p:spPr>
          <a:xfrm>
            <a:off x="1082463" y="2530643"/>
            <a:ext cx="17556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500" dirty="0"/>
              <a:t>一詞多義</a:t>
            </a:r>
            <a:endParaRPr lang="en-US" sz="25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8742AA-DFC8-437F-9CCD-76997C47359B}"/>
              </a:ext>
            </a:extLst>
          </p:cNvPr>
          <p:cNvSpPr txBox="1"/>
          <p:nvPr/>
        </p:nvSpPr>
        <p:spPr>
          <a:xfrm>
            <a:off x="1934308" y="3056039"/>
            <a:ext cx="2781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 type          1 embedding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BAAFBC5-33A0-4A79-A7E4-E496BABCAD40}"/>
              </a:ext>
            </a:extLst>
          </p:cNvPr>
          <p:cNvCxnSpPr>
            <a:cxnSpLocks/>
          </p:cNvCxnSpPr>
          <p:nvPr/>
        </p:nvCxnSpPr>
        <p:spPr>
          <a:xfrm>
            <a:off x="2742822" y="3240705"/>
            <a:ext cx="3040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F01A71-012E-4C32-9C6A-C1D5386439FE}"/>
              </a:ext>
            </a:extLst>
          </p:cNvPr>
          <p:cNvSpPr txBox="1"/>
          <p:nvPr/>
        </p:nvSpPr>
        <p:spPr>
          <a:xfrm>
            <a:off x="4835770" y="3056039"/>
            <a:ext cx="3934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 type          </a:t>
            </a:r>
            <a:r>
              <a:rPr lang="zh-TW" altLang="en-US" sz="2000" dirty="0"/>
              <a:t>固定數量的</a:t>
            </a:r>
            <a:r>
              <a:rPr lang="en-US" sz="2000" dirty="0"/>
              <a:t> embedding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A840812-9A3F-4EBD-A3A4-3621271C7942}"/>
              </a:ext>
            </a:extLst>
          </p:cNvPr>
          <p:cNvCxnSpPr>
            <a:cxnSpLocks/>
          </p:cNvCxnSpPr>
          <p:nvPr/>
        </p:nvCxnSpPr>
        <p:spPr>
          <a:xfrm>
            <a:off x="5597391" y="3247541"/>
            <a:ext cx="3040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C7CC15-BFB8-4B70-8F67-A6B71887A0CF}"/>
              </a:ext>
            </a:extLst>
          </p:cNvPr>
          <p:cNvSpPr txBox="1"/>
          <p:nvPr/>
        </p:nvSpPr>
        <p:spPr>
          <a:xfrm>
            <a:off x="3492299" y="3814162"/>
            <a:ext cx="443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每個</a:t>
            </a:r>
            <a:r>
              <a:rPr lang="en-US" altLang="zh-TW" sz="2000" dirty="0"/>
              <a:t> token               </a:t>
            </a:r>
            <a:r>
              <a:rPr lang="zh-TW" altLang="en-US" sz="2000" dirty="0"/>
              <a:t>不同的</a:t>
            </a:r>
            <a:r>
              <a:rPr lang="en-US" altLang="zh-TW" sz="2000" dirty="0"/>
              <a:t>embedding</a:t>
            </a:r>
            <a:endParaRPr lang="en-GB" altLang="zh-TW" sz="20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AF20060-B87E-4550-8999-4FCB693555FA}"/>
              </a:ext>
            </a:extLst>
          </p:cNvPr>
          <p:cNvCxnSpPr>
            <a:cxnSpLocks/>
          </p:cNvCxnSpPr>
          <p:nvPr/>
        </p:nvCxnSpPr>
        <p:spPr>
          <a:xfrm>
            <a:off x="4835770" y="4009541"/>
            <a:ext cx="3040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4AB6F77-54B2-4C4B-A7A6-D068DB65014D}"/>
              </a:ext>
            </a:extLst>
          </p:cNvPr>
          <p:cNvSpPr txBox="1"/>
          <p:nvPr/>
        </p:nvSpPr>
        <p:spPr>
          <a:xfrm>
            <a:off x="1131276" y="4802585"/>
            <a:ext cx="47355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Contextualized Word Embedding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883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1B27527-D17B-4FC0-B4F5-4915EFB2CBB7}"/>
              </a:ext>
            </a:extLst>
          </p:cNvPr>
          <p:cNvSpPr txBox="1"/>
          <p:nvPr/>
        </p:nvSpPr>
        <p:spPr>
          <a:xfrm>
            <a:off x="627184" y="556846"/>
            <a:ext cx="59475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Embedding from Language Model  (</a:t>
            </a:r>
            <a:r>
              <a:rPr lang="en-GB" sz="2500" dirty="0" err="1"/>
              <a:t>ELMo</a:t>
            </a:r>
            <a:r>
              <a:rPr lang="en-GB" sz="2500" dirty="0"/>
              <a:t>)</a:t>
            </a:r>
            <a:endParaRPr lang="en-US" sz="25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168D17-B74A-41D7-B1F0-11F8C5E07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2" y="2007577"/>
            <a:ext cx="2945310" cy="264062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63E6FF-EEC5-4615-8765-CD88C6807DFB}"/>
              </a:ext>
            </a:extLst>
          </p:cNvPr>
          <p:cNvSpPr txBox="1"/>
          <p:nvPr/>
        </p:nvSpPr>
        <p:spPr>
          <a:xfrm>
            <a:off x="1342292" y="1254369"/>
            <a:ext cx="637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RNN-based Language Model: </a:t>
            </a:r>
            <a:r>
              <a:rPr lang="zh-TW" altLang="en-US" dirty="0"/>
              <a:t>蒐集未標註的句子</a:t>
            </a:r>
            <a:r>
              <a:rPr lang="en-US" altLang="zh-TW" dirty="0"/>
              <a:t>, </a:t>
            </a:r>
            <a:r>
              <a:rPr lang="zh-TW" altLang="en-US" dirty="0"/>
              <a:t>再由</a:t>
            </a:r>
            <a:r>
              <a:rPr lang="en-US" altLang="zh-TW" dirty="0"/>
              <a:t>RNN</a:t>
            </a:r>
            <a:r>
              <a:rPr lang="zh-TW" altLang="en-US" dirty="0"/>
              <a:t>訓練</a:t>
            </a:r>
            <a:endParaRPr 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7E0FE65-E5A0-4690-A84F-D9F856DFE747}"/>
              </a:ext>
            </a:extLst>
          </p:cNvPr>
          <p:cNvSpPr txBox="1"/>
          <p:nvPr/>
        </p:nvSpPr>
        <p:spPr>
          <a:xfrm>
            <a:off x="3604846" y="3327888"/>
            <a:ext cx="349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只考慮到左側上文</a:t>
            </a:r>
            <a:endParaRPr lang="en-US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11ABC00-0490-47CF-8D45-DE1AFCDBB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69" y="2007576"/>
            <a:ext cx="6069941" cy="2640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008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B05DB3-1FB7-4F96-939C-DB383E35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16" y="1457325"/>
            <a:ext cx="6583159" cy="38004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97CC49-448A-4E93-BC45-0005D4DB7A6E}"/>
              </a:ext>
            </a:extLst>
          </p:cNvPr>
          <p:cNvSpPr txBox="1"/>
          <p:nvPr/>
        </p:nvSpPr>
        <p:spPr>
          <a:xfrm>
            <a:off x="627184" y="556846"/>
            <a:ext cx="59475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Embedding from Language Model  (</a:t>
            </a:r>
            <a:r>
              <a:rPr lang="en-GB" sz="2500" dirty="0" err="1"/>
              <a:t>ELMo</a:t>
            </a:r>
            <a:r>
              <a:rPr lang="en-GB" sz="2500" dirty="0"/>
              <a:t>)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25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2F6632-86D2-4357-B5EE-3FB8D682D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61" y="1315366"/>
            <a:ext cx="4031292" cy="41452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27F131-DC42-440E-B981-2C5E88571AF3}"/>
              </a:ext>
            </a:extLst>
          </p:cNvPr>
          <p:cNvSpPr txBox="1"/>
          <p:nvPr/>
        </p:nvSpPr>
        <p:spPr>
          <a:xfrm>
            <a:off x="627184" y="556846"/>
            <a:ext cx="59475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Embedding from Language Model  (</a:t>
            </a:r>
            <a:r>
              <a:rPr lang="en-GB" sz="2500" dirty="0" err="1"/>
              <a:t>ELMo</a:t>
            </a:r>
            <a:r>
              <a:rPr lang="en-GB" sz="2500" dirty="0"/>
              <a:t>)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987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213D1A-4380-49E9-A72A-71A6A48BE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62050"/>
            <a:ext cx="5638800" cy="45339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851F787-7EEC-49CE-917E-F4564FEE992D}"/>
              </a:ext>
            </a:extLst>
          </p:cNvPr>
          <p:cNvSpPr txBox="1"/>
          <p:nvPr/>
        </p:nvSpPr>
        <p:spPr>
          <a:xfrm>
            <a:off x="627184" y="556846"/>
            <a:ext cx="59475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Embedding from Language Model  (</a:t>
            </a:r>
            <a:r>
              <a:rPr lang="en-GB" sz="2500" dirty="0" err="1"/>
              <a:t>ELMo</a:t>
            </a:r>
            <a:r>
              <a:rPr lang="en-GB" sz="2500" dirty="0"/>
              <a:t>)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631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Bidirectional Encoder Representation from Transformers </a:t>
            </a:r>
            <a:br>
              <a:rPr lang="en-US" sz="2500" dirty="0"/>
            </a:br>
            <a:r>
              <a:rPr lang="en-US" sz="2500" dirty="0"/>
              <a:t> (BERT)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C89E36-6208-4CA4-8569-FD65F797E938}"/>
              </a:ext>
            </a:extLst>
          </p:cNvPr>
          <p:cNvSpPr txBox="1"/>
          <p:nvPr/>
        </p:nvSpPr>
        <p:spPr>
          <a:xfrm>
            <a:off x="1593074" y="1808837"/>
            <a:ext cx="37865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BERT =  Encoder of Transformer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396A53-AA77-4B74-A015-3759CEEEF755}"/>
              </a:ext>
            </a:extLst>
          </p:cNvPr>
          <p:cNvSpPr txBox="1"/>
          <p:nvPr/>
        </p:nvSpPr>
        <p:spPr>
          <a:xfrm>
            <a:off x="1593074" y="2394265"/>
            <a:ext cx="387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中文輸入問題</a:t>
            </a:r>
            <a:r>
              <a:rPr lang="en-US" altLang="zh-TW" dirty="0"/>
              <a:t>: </a:t>
            </a:r>
            <a:r>
              <a:rPr lang="zh-TW" altLang="en-US" dirty="0"/>
              <a:t>    詞 </a:t>
            </a:r>
            <a:r>
              <a:rPr lang="en-US" altLang="zh-TW" dirty="0" err="1"/>
              <a:t>v.s</a:t>
            </a:r>
            <a:r>
              <a:rPr lang="en-US" altLang="zh-TW" dirty="0"/>
              <a:t>.</a:t>
            </a:r>
            <a:r>
              <a:rPr lang="zh-TW" altLang="en-US" dirty="0"/>
              <a:t>字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85532E-9D2D-4CE9-B19B-65C18762E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83" y="0"/>
            <a:ext cx="4488401" cy="66528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A70566-8224-4AEE-BD8F-E4B0A8FC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74" y="2763597"/>
            <a:ext cx="4450326" cy="3208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0763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Bidirectional Encoder Representation from Transformers </a:t>
            </a:r>
            <a:br>
              <a:rPr lang="en-US" sz="2500" dirty="0"/>
            </a:br>
            <a:r>
              <a:rPr lang="en-US" sz="2500" dirty="0"/>
              <a:t> (BERT)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0C6E23-35AC-4B16-BE79-27856CDEF472}"/>
              </a:ext>
            </a:extLst>
          </p:cNvPr>
          <p:cNvSpPr txBox="1"/>
          <p:nvPr/>
        </p:nvSpPr>
        <p:spPr>
          <a:xfrm>
            <a:off x="1213337" y="1652954"/>
            <a:ext cx="2549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Pre-training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7D6435-AB27-4610-9F2E-8229B60E85FB}"/>
              </a:ext>
            </a:extLst>
          </p:cNvPr>
          <p:cNvSpPr txBox="1"/>
          <p:nvPr/>
        </p:nvSpPr>
        <p:spPr>
          <a:xfrm>
            <a:off x="1776046" y="2265651"/>
            <a:ext cx="4215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Masked Language Model (MLM)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744FAE-AA7F-4A11-A061-684E6AFD6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53" y="1805354"/>
            <a:ext cx="3747125" cy="40034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421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Bidirectional Encoder Representation from Transformers </a:t>
            </a:r>
            <a:br>
              <a:rPr lang="en-US" sz="2500" dirty="0"/>
            </a:br>
            <a:r>
              <a:rPr lang="en-US" sz="2500" dirty="0"/>
              <a:t> (BERT)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0C6E23-35AC-4B16-BE79-27856CDEF472}"/>
              </a:ext>
            </a:extLst>
          </p:cNvPr>
          <p:cNvSpPr txBox="1"/>
          <p:nvPr/>
        </p:nvSpPr>
        <p:spPr>
          <a:xfrm>
            <a:off x="152398" y="1894544"/>
            <a:ext cx="2549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Pre-training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7D6435-AB27-4610-9F2E-8229B60E85FB}"/>
              </a:ext>
            </a:extLst>
          </p:cNvPr>
          <p:cNvSpPr txBox="1"/>
          <p:nvPr/>
        </p:nvSpPr>
        <p:spPr>
          <a:xfrm>
            <a:off x="715107" y="2507241"/>
            <a:ext cx="4169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2.  Next Sentence Prediction  (NSP)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67DA96-BBA8-4C4D-86E4-F315C2CD60EE}"/>
              </a:ext>
            </a:extLst>
          </p:cNvPr>
          <p:cNvSpPr txBox="1"/>
          <p:nvPr/>
        </p:nvSpPr>
        <p:spPr>
          <a:xfrm>
            <a:off x="48616" y="3429000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[SEP]: </a:t>
            </a:r>
            <a:r>
              <a:rPr lang="zh-TW" altLang="en-US" dirty="0"/>
              <a:t>句子間的分界</a:t>
            </a:r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642BD0-4B4E-4C14-B329-DB7272A65A4D}"/>
              </a:ext>
            </a:extLst>
          </p:cNvPr>
          <p:cNvSpPr txBox="1"/>
          <p:nvPr/>
        </p:nvSpPr>
        <p:spPr>
          <a:xfrm>
            <a:off x="48616" y="3798047"/>
            <a:ext cx="576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altLang="zh-TW" dirty="0"/>
              <a:t>CLS</a:t>
            </a:r>
            <a:r>
              <a:rPr lang="en-US" dirty="0"/>
              <a:t>]:</a:t>
            </a:r>
            <a:r>
              <a:rPr lang="zh-TW" altLang="en-US" dirty="0"/>
              <a:t> 放在句子開頭</a:t>
            </a:r>
            <a:r>
              <a:rPr lang="en-US" altLang="zh-TW" dirty="0"/>
              <a:t>token, </a:t>
            </a:r>
            <a:r>
              <a:rPr lang="zh-TW" altLang="en-US" dirty="0"/>
              <a:t>告訴</a:t>
            </a:r>
            <a:r>
              <a:rPr lang="en-US" altLang="zh-TW" dirty="0"/>
              <a:t>Encoder</a:t>
            </a:r>
            <a:r>
              <a:rPr lang="zh-TW" altLang="en-US" dirty="0"/>
              <a:t>要做 </a:t>
            </a:r>
            <a:r>
              <a:rPr lang="en-US" altLang="zh-TW" dirty="0"/>
              <a:t>Classification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F1703B4-B6D3-412A-B698-049B536784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51" y="1342293"/>
            <a:ext cx="6633289" cy="40327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68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500" dirty="0"/>
              <a:t>Generative Pre-training  (GPT)   </a:t>
            </a:r>
            <a:r>
              <a:rPr lang="en-US" altLang="zh-TW" sz="2200" dirty="0"/>
              <a:t>from </a:t>
            </a:r>
            <a:r>
              <a:rPr lang="en-US" altLang="zh-TW" sz="2200" dirty="0" err="1"/>
              <a:t>OpenAI</a:t>
            </a:r>
            <a:endParaRPr lang="en-US" sz="2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1472BCB-0D0E-4067-A163-306F2D7BE8A8}"/>
              </a:ext>
            </a:extLst>
          </p:cNvPr>
          <p:cNvSpPr txBox="1"/>
          <p:nvPr/>
        </p:nvSpPr>
        <p:spPr>
          <a:xfrm>
            <a:off x="451339" y="1593217"/>
            <a:ext cx="36390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GPT = Decoder of Transformer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0006760-90C3-4C8F-9E56-7D9B17795A28}"/>
              </a:ext>
            </a:extLst>
          </p:cNvPr>
          <p:cNvSpPr txBox="1"/>
          <p:nvPr/>
        </p:nvSpPr>
        <p:spPr>
          <a:xfrm>
            <a:off x="255453" y="2346231"/>
            <a:ext cx="383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new token: </a:t>
            </a:r>
            <a:r>
              <a:rPr lang="en-US" b="1" dirty="0"/>
              <a:t>self-attention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785E97-9E02-4241-B10A-4DD0BBD822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78" y="1640627"/>
            <a:ext cx="3512255" cy="47712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5E3502-47EA-4856-B4EE-34570A96F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43" y="205154"/>
            <a:ext cx="4488401" cy="6652846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CD5EB2-5684-4B24-B543-89F45D58F41C}"/>
              </a:ext>
            </a:extLst>
          </p:cNvPr>
          <p:cNvCxnSpPr/>
          <p:nvPr/>
        </p:nvCxnSpPr>
        <p:spPr>
          <a:xfrm flipV="1">
            <a:off x="7625976" y="205154"/>
            <a:ext cx="0" cy="66528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3898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>
            <a:extLst>
              <a:ext uri="{FF2B5EF4-FFF2-40B4-BE49-F238E27FC236}">
                <a16:creationId xmlns:a16="http://schemas.microsoft.com/office/drawing/2014/main" id="{D2854E6B-066F-43C5-B98E-66FEFD33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99" y="0"/>
            <a:ext cx="565822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AF86438-11B4-46C3-81FB-9EDEF113D85C}"/>
              </a:ext>
            </a:extLst>
          </p:cNvPr>
          <p:cNvSpPr txBox="1"/>
          <p:nvPr/>
        </p:nvSpPr>
        <p:spPr>
          <a:xfrm>
            <a:off x="381000" y="1619976"/>
            <a:ext cx="326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Language Model (MLM)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500" dirty="0"/>
              <a:t>Generative Pre-training  (GPT)   </a:t>
            </a:r>
            <a:r>
              <a:rPr lang="en-US" altLang="zh-TW" sz="2200" dirty="0"/>
              <a:t>from </a:t>
            </a:r>
            <a:r>
              <a:rPr lang="en-US" altLang="zh-TW" sz="2200" dirty="0" err="1"/>
              <a:t>OpenAI</a:t>
            </a:r>
            <a:endParaRPr lang="en-US" sz="2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EA4DFC-1972-4A5A-AB83-23273B38E889}"/>
              </a:ext>
            </a:extLst>
          </p:cNvPr>
          <p:cNvSpPr txBox="1"/>
          <p:nvPr/>
        </p:nvSpPr>
        <p:spPr>
          <a:xfrm>
            <a:off x="805289" y="2253130"/>
            <a:ext cx="3061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輸入的資料未經過訓練</a:t>
            </a:r>
            <a:r>
              <a:rPr lang="en-US" altLang="zh-TW" dirty="0"/>
              <a:t>, </a:t>
            </a:r>
            <a:r>
              <a:rPr lang="zh-TW" altLang="en-US" dirty="0"/>
              <a:t>就能透過 </a:t>
            </a:r>
            <a:r>
              <a:rPr lang="en-US" altLang="zh-TW" dirty="0"/>
              <a:t>self-attention </a:t>
            </a:r>
            <a:r>
              <a:rPr lang="zh-TW" altLang="en-US" dirty="0"/>
              <a:t>自動生成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F89522-FC16-4822-8F69-1C606AF54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24" y="1976806"/>
            <a:ext cx="7207624" cy="290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213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500" dirty="0"/>
              <a:t>Generative Pre-training  (GPT)   </a:t>
            </a:r>
            <a:r>
              <a:rPr lang="en-US" altLang="zh-TW" sz="2200" dirty="0"/>
              <a:t>from </a:t>
            </a:r>
            <a:r>
              <a:rPr lang="en-US" altLang="zh-TW" sz="2200" dirty="0" err="1"/>
              <a:t>OpenAI</a:t>
            </a:r>
            <a:endParaRPr lang="en-US" sz="2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5A5658-655B-4851-9650-F24253A3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26" y="0"/>
            <a:ext cx="607548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092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2215122" y="2572532"/>
            <a:ext cx="7761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Transformer, Self-Attention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09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2BF79F3-58F5-4D3F-B8D0-2D5FD0447590}"/>
              </a:ext>
            </a:extLst>
          </p:cNvPr>
          <p:cNvSpPr txBox="1"/>
          <p:nvPr/>
        </p:nvSpPr>
        <p:spPr>
          <a:xfrm>
            <a:off x="574430" y="1377461"/>
            <a:ext cx="8178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RNN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66C07-C76F-4816-BAE9-3110CEAC7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43" y="1377461"/>
            <a:ext cx="4324090" cy="475750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61DFE7-7B7F-4B10-94BB-5DC7B490D879}"/>
              </a:ext>
            </a:extLst>
          </p:cNvPr>
          <p:cNvSpPr txBox="1"/>
          <p:nvPr/>
        </p:nvSpPr>
        <p:spPr>
          <a:xfrm>
            <a:off x="6096000" y="1377461"/>
            <a:ext cx="8146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CNN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C7E6394-DFE4-41C8-92B4-BA72A2351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44" y="1305060"/>
            <a:ext cx="4093276" cy="50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3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0A6039C-5DC3-44E6-AD89-2FE423F62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" y="1879197"/>
            <a:ext cx="5635451" cy="24405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747000-AAAD-4297-96D5-72EC3E724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7" y="1749765"/>
            <a:ext cx="1470148" cy="4575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A9B552-497D-41ED-9CBA-43EE11850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38" y="2164335"/>
            <a:ext cx="1470148" cy="4575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A4973F1-DF9B-478C-8209-ECDAC76F8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38" y="2622403"/>
            <a:ext cx="1599101" cy="4976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F9BF5FE-E29F-473D-84A6-8CF206089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46" y="3849930"/>
            <a:ext cx="6182269" cy="28934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B400F88-374B-4905-9D10-13D782AF48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80" y="3078811"/>
            <a:ext cx="4984464" cy="78219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FD62781-3849-4250-9FE4-113A320FFEDC}"/>
              </a:ext>
            </a:extLst>
          </p:cNvPr>
          <p:cNvSpPr txBox="1"/>
          <p:nvPr/>
        </p:nvSpPr>
        <p:spPr>
          <a:xfrm>
            <a:off x="633047" y="1414619"/>
            <a:ext cx="219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Word-Embedding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6A8611A-ACD2-4F09-89B8-B4AE80AF8102}"/>
              </a:ext>
            </a:extLst>
          </p:cNvPr>
          <p:cNvSpPr txBox="1"/>
          <p:nvPr/>
        </p:nvSpPr>
        <p:spPr>
          <a:xfrm>
            <a:off x="6021787" y="1411453"/>
            <a:ext cx="1264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Attention</a:t>
            </a:r>
          </a:p>
        </p:txBody>
      </p:sp>
      <p:sp>
        <p:nvSpPr>
          <p:cNvPr id="11" name="文字方塊 3">
            <a:extLst>
              <a:ext uri="{FF2B5EF4-FFF2-40B4-BE49-F238E27FC236}">
                <a16:creationId xmlns:a16="http://schemas.microsoft.com/office/drawing/2014/main" id="{8E736FBB-0622-D243-899E-335F197A3109}"/>
              </a:ext>
            </a:extLst>
          </p:cNvPr>
          <p:cNvSpPr txBox="1"/>
          <p:nvPr/>
        </p:nvSpPr>
        <p:spPr>
          <a:xfrm>
            <a:off x="345830" y="369277"/>
            <a:ext cx="216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2919294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E0A12B8-36EA-4895-9D78-CCC0434E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9" y="1565030"/>
            <a:ext cx="5777183" cy="37220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3F8CDD9-58F9-4412-AA41-9C3051468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08" y="2932967"/>
            <a:ext cx="3450615" cy="645439"/>
          </a:xfrm>
          <a:prstGeom prst="rect">
            <a:avLst/>
          </a:prstGeom>
        </p:spPr>
      </p:pic>
      <p:sp>
        <p:nvSpPr>
          <p:cNvPr id="5" name="文字方塊 3">
            <a:extLst>
              <a:ext uri="{FF2B5EF4-FFF2-40B4-BE49-F238E27FC236}">
                <a16:creationId xmlns:a16="http://schemas.microsoft.com/office/drawing/2014/main" id="{9AC7981B-94D4-BE44-AF40-E9407973E260}"/>
              </a:ext>
            </a:extLst>
          </p:cNvPr>
          <p:cNvSpPr txBox="1"/>
          <p:nvPr/>
        </p:nvSpPr>
        <p:spPr>
          <a:xfrm>
            <a:off x="345830" y="369277"/>
            <a:ext cx="216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99053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2C618A-DF9F-4DA0-8011-A04761EB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0" y="1184031"/>
            <a:ext cx="6340581" cy="38851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14CD7A-0956-4093-B4CD-02519C92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41" y="2313844"/>
            <a:ext cx="2128105" cy="786862"/>
          </a:xfrm>
          <a:prstGeom prst="rect">
            <a:avLst/>
          </a:prstGeom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7D455307-89EA-3D4E-AC1B-628CC0DDD650}"/>
              </a:ext>
            </a:extLst>
          </p:cNvPr>
          <p:cNvSpPr txBox="1"/>
          <p:nvPr/>
        </p:nvSpPr>
        <p:spPr>
          <a:xfrm>
            <a:off x="345830" y="369277"/>
            <a:ext cx="216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3604001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E1B2E8-1DB8-4889-9465-8F5CFFAB9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0" y="1131277"/>
            <a:ext cx="7031437" cy="4424956"/>
          </a:xfrm>
          <a:prstGeom prst="rect">
            <a:avLst/>
          </a:prstGeom>
        </p:spPr>
      </p:pic>
      <p:sp>
        <p:nvSpPr>
          <p:cNvPr id="3" name="文字方塊 3">
            <a:extLst>
              <a:ext uri="{FF2B5EF4-FFF2-40B4-BE49-F238E27FC236}">
                <a16:creationId xmlns:a16="http://schemas.microsoft.com/office/drawing/2014/main" id="{CD80F889-A14F-EA4A-A511-0D4CF9B8728F}"/>
              </a:ext>
            </a:extLst>
          </p:cNvPr>
          <p:cNvSpPr txBox="1"/>
          <p:nvPr/>
        </p:nvSpPr>
        <p:spPr>
          <a:xfrm>
            <a:off x="345830" y="369277"/>
            <a:ext cx="216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382756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99F6C61-34D6-49C1-BB33-CB49FAD13A8C}"/>
              </a:ext>
            </a:extLst>
          </p:cNvPr>
          <p:cNvSpPr txBox="1"/>
          <p:nvPr/>
        </p:nvSpPr>
        <p:spPr>
          <a:xfrm>
            <a:off x="345830" y="369277"/>
            <a:ext cx="584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 attention with Parallels Computing</a:t>
            </a:r>
          </a:p>
        </p:txBody>
      </p:sp>
      <p:pic>
        <p:nvPicPr>
          <p:cNvPr id="3" name="圖片 4">
            <a:extLst>
              <a:ext uri="{FF2B5EF4-FFF2-40B4-BE49-F238E27FC236}">
                <a16:creationId xmlns:a16="http://schemas.microsoft.com/office/drawing/2014/main" id="{F03F29A0-5F24-D445-BC86-D7849576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673"/>
            <a:ext cx="5879570" cy="3602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C7C06-138D-F348-8F99-2DF26A1EF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32" y="1134585"/>
            <a:ext cx="5565913" cy="1357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BC0B4-6536-1743-AC9C-461BFF7D1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14" y="3040391"/>
            <a:ext cx="5899868" cy="1451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EBC1B-B623-D842-BA86-1AF922540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82" y="5139927"/>
            <a:ext cx="5422790" cy="171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6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99F6C61-34D6-49C1-BB33-CB49FAD13A8C}"/>
              </a:ext>
            </a:extLst>
          </p:cNvPr>
          <p:cNvSpPr txBox="1"/>
          <p:nvPr/>
        </p:nvSpPr>
        <p:spPr>
          <a:xfrm>
            <a:off x="345830" y="369277"/>
            <a:ext cx="490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 and Padding Mask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487E5-BDA5-B04C-97D7-8C8DA11D0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8" y="2392460"/>
            <a:ext cx="9245101" cy="23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2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>
            <a:extLst>
              <a:ext uri="{FF2B5EF4-FFF2-40B4-BE49-F238E27FC236}">
                <a16:creationId xmlns:a16="http://schemas.microsoft.com/office/drawing/2014/main" id="{DD19EA79-0FF9-4FD4-95F7-009E8E04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14" y="0"/>
            <a:ext cx="6275956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16BC9FC-58C4-4325-B8FC-9471AADBDB9C}"/>
              </a:ext>
            </a:extLst>
          </p:cNvPr>
          <p:cNvSpPr txBox="1"/>
          <p:nvPr/>
        </p:nvSpPr>
        <p:spPr>
          <a:xfrm>
            <a:off x="169984" y="1658815"/>
            <a:ext cx="354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Language Inference (NLI)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EFB84A-DB04-4ED0-AE32-C9B9801B649A}"/>
              </a:ext>
            </a:extLst>
          </p:cNvPr>
          <p:cNvSpPr txBox="1"/>
          <p:nvPr/>
        </p:nvSpPr>
        <p:spPr>
          <a:xfrm>
            <a:off x="480646" y="2608385"/>
            <a:ext cx="245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Visualization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E7F7EC-5F4D-234C-A71C-91C36C4FBCFB}"/>
              </a:ext>
            </a:extLst>
          </p:cNvPr>
          <p:cNvSpPr txBox="1"/>
          <p:nvPr/>
        </p:nvSpPr>
        <p:spPr>
          <a:xfrm>
            <a:off x="345830" y="369277"/>
            <a:ext cx="2768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Position Encoding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E306C-3AB0-3D41-9448-9C8B879AC7DF}"/>
              </a:ext>
            </a:extLst>
          </p:cNvPr>
          <p:cNvSpPr txBox="1"/>
          <p:nvPr/>
        </p:nvSpPr>
        <p:spPr>
          <a:xfrm>
            <a:off x="485030" y="1455089"/>
            <a:ext cx="437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 position information in self-attention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6766-BED7-DC43-B44A-D64A946D1A20}"/>
              </a:ext>
            </a:extLst>
          </p:cNvPr>
          <p:cNvSpPr txBox="1"/>
          <p:nvPr/>
        </p:nvSpPr>
        <p:spPr>
          <a:xfrm>
            <a:off x="485030" y="2584173"/>
            <a:ext cx="4610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Each position has a unique position vector </a:t>
            </a:r>
            <a:r>
              <a:rPr lang="en-US" sz="2200" b="1" dirty="0" err="1"/>
              <a:t>e</a:t>
            </a:r>
            <a:r>
              <a:rPr lang="en-US" sz="2200" b="1" baseline="30000" dirty="0" err="1"/>
              <a:t>i</a:t>
            </a:r>
            <a:endParaRPr lang="en-US" sz="2200" b="1" baseline="30000" dirty="0"/>
          </a:p>
          <a:p>
            <a:r>
              <a:rPr lang="en-US" dirty="0"/>
              <a:t>	(not learned from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07FC3-74B2-CD4F-A7EE-8808E71BF82D}"/>
              </a:ext>
            </a:extLst>
          </p:cNvPr>
          <p:cNvSpPr txBox="1"/>
          <p:nvPr/>
        </p:nvSpPr>
        <p:spPr>
          <a:xfrm>
            <a:off x="1375576" y="2004242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r>
              <a:rPr lang="zh-CN" altLang="en-US" sz="2000" dirty="0"/>
              <a:t>打了</a:t>
            </a:r>
            <a:r>
              <a:rPr lang="en-US" altLang="zh-CN" sz="2000" dirty="0"/>
              <a:t>b = b </a:t>
            </a:r>
            <a:r>
              <a:rPr lang="zh-CN" altLang="en-US" sz="2000" dirty="0"/>
              <a:t>打了</a:t>
            </a:r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462CC-464D-154D-82E2-BED9947BDCFE}"/>
              </a:ext>
            </a:extLst>
          </p:cNvPr>
          <p:cNvSpPr txBox="1"/>
          <p:nvPr/>
        </p:nvSpPr>
        <p:spPr>
          <a:xfrm>
            <a:off x="485030" y="3658275"/>
            <a:ext cx="375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Each x</a:t>
            </a:r>
            <a:r>
              <a:rPr lang="en-US" baseline="30000" dirty="0"/>
              <a:t>i  </a:t>
            </a:r>
            <a:r>
              <a:rPr lang="en-US" dirty="0"/>
              <a:t>appends a one-hot vector p</a:t>
            </a:r>
            <a:r>
              <a:rPr lang="en-US" baseline="30000" dirty="0"/>
              <a:t>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AB182-53BE-2D48-B4B2-A258DB4C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95" y="798188"/>
            <a:ext cx="2698774" cy="3212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3186F-95D4-5345-AB26-5590D3F40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55" y="4385906"/>
            <a:ext cx="2070489" cy="19544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51C0A4-4626-3A4E-8CFE-5D3425572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31" y="4190336"/>
            <a:ext cx="4942815" cy="23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8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8EDFAC-2751-0042-AB0A-A56C78E39B6A}"/>
              </a:ext>
            </a:extLst>
          </p:cNvPr>
          <p:cNvSpPr txBox="1"/>
          <p:nvPr/>
        </p:nvSpPr>
        <p:spPr>
          <a:xfrm>
            <a:off x="345830" y="369277"/>
            <a:ext cx="3864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Multi-head Self-attention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11954-3C22-5C4F-8B70-4BADA63DC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68" y="1005213"/>
            <a:ext cx="8071480" cy="5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8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BBE945F-05E3-4C8F-B7DA-F24BEB615CF3}"/>
              </a:ext>
            </a:extLst>
          </p:cNvPr>
          <p:cNvSpPr txBox="1"/>
          <p:nvPr/>
        </p:nvSpPr>
        <p:spPr>
          <a:xfrm>
            <a:off x="345830" y="369277"/>
            <a:ext cx="4225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Architecture of Transformer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989827-D1AB-4643-A791-4CA851DE5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8" y="52754"/>
            <a:ext cx="4488401" cy="66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4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BBE945F-05E3-4C8F-B7DA-F24BEB615CF3}"/>
              </a:ext>
            </a:extLst>
          </p:cNvPr>
          <p:cNvSpPr txBox="1"/>
          <p:nvPr/>
        </p:nvSpPr>
        <p:spPr>
          <a:xfrm>
            <a:off x="345830" y="369277"/>
            <a:ext cx="411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 Visualization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70F434-E7A3-4973-84E6-DC63B55F9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269" y="1269023"/>
            <a:ext cx="5433646" cy="48101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71A106-FA96-4D45-ADBC-2070D783F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0586" y="1252537"/>
            <a:ext cx="54006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0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BBE945F-05E3-4C8F-B7DA-F24BEB615CF3}"/>
              </a:ext>
            </a:extLst>
          </p:cNvPr>
          <p:cNvSpPr txBox="1"/>
          <p:nvPr/>
        </p:nvSpPr>
        <p:spPr>
          <a:xfrm>
            <a:off x="345830" y="369277"/>
            <a:ext cx="411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 Visualization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70E9F67-57C0-4217-B953-73B7EC92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84" y="0"/>
            <a:ext cx="6275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BBE945F-05E3-4C8F-B7DA-F24BEB615CF3}"/>
              </a:ext>
            </a:extLst>
          </p:cNvPr>
          <p:cNvSpPr txBox="1"/>
          <p:nvPr/>
        </p:nvSpPr>
        <p:spPr>
          <a:xfrm>
            <a:off x="345830" y="369277"/>
            <a:ext cx="5211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Multi-Head Attention Visualization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3FAFA7-3D20-4AE3-B433-C6BB0F131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8286" y="193622"/>
            <a:ext cx="7040090" cy="66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6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2614694" y="2505670"/>
            <a:ext cx="69626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Seq2Seq with Attention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446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AE50D408-0EF6-AA4D-9732-5CFA8B662D26}"/>
              </a:ext>
            </a:extLst>
          </p:cNvPr>
          <p:cNvSpPr txBox="1"/>
          <p:nvPr/>
        </p:nvSpPr>
        <p:spPr>
          <a:xfrm>
            <a:off x="481002" y="54420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Seq2Seq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33AED-AD45-824A-927C-9254A928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72" y="1615463"/>
            <a:ext cx="5645455" cy="38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5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DA7C1-BBB3-D74E-BEFF-3AE6275B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02" y="1779814"/>
            <a:ext cx="4373328" cy="2980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F1BA9-3A04-9D45-AFAE-8BFCE2315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80" y="1779814"/>
            <a:ext cx="4505818" cy="307048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F32C9FE-420F-D84E-A03C-F74F02113187}"/>
              </a:ext>
            </a:extLst>
          </p:cNvPr>
          <p:cNvSpPr txBox="1"/>
          <p:nvPr/>
        </p:nvSpPr>
        <p:spPr>
          <a:xfrm>
            <a:off x="481002" y="544206"/>
            <a:ext cx="361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Seq2Seq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2412496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9A2CD-5F8A-8B47-B225-72EEB2EA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92" y="1526651"/>
            <a:ext cx="5917178" cy="4032249"/>
          </a:xfrm>
          <a:prstGeom prst="rect">
            <a:avLst/>
          </a:prstGeom>
        </p:spPr>
      </p:pic>
      <p:sp>
        <p:nvSpPr>
          <p:cNvPr id="6" name="文字方塊 4">
            <a:extLst>
              <a:ext uri="{FF2B5EF4-FFF2-40B4-BE49-F238E27FC236}">
                <a16:creationId xmlns:a16="http://schemas.microsoft.com/office/drawing/2014/main" id="{A9C23B0F-2BF3-E543-ABCF-767DE80E9E63}"/>
              </a:ext>
            </a:extLst>
          </p:cNvPr>
          <p:cNvSpPr txBox="1"/>
          <p:nvPr/>
        </p:nvSpPr>
        <p:spPr>
          <a:xfrm>
            <a:off x="481002" y="544206"/>
            <a:ext cx="361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Seq2Seq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20229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9009EDE-00D3-4263-9186-0BEBE3DCF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1941" y="-52754"/>
            <a:ext cx="5939873" cy="6858000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A52B2A6-021A-49C1-AC6E-0201A240BD84}"/>
              </a:ext>
            </a:extLst>
          </p:cNvPr>
          <p:cNvSpPr txBox="1"/>
          <p:nvPr/>
        </p:nvSpPr>
        <p:spPr>
          <a:xfrm>
            <a:off x="169984" y="1658815"/>
            <a:ext cx="354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Language Inference (NLI)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4AF6F14-891F-4741-AFD1-722520C36154}"/>
              </a:ext>
            </a:extLst>
          </p:cNvPr>
          <p:cNvSpPr txBox="1"/>
          <p:nvPr/>
        </p:nvSpPr>
        <p:spPr>
          <a:xfrm>
            <a:off x="480646" y="2608385"/>
            <a:ext cx="245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96676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D56FDC-F1BE-774E-9804-13EB6929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73" y="0"/>
            <a:ext cx="7636213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A28549C-AE23-43D0-ACCF-838B98D452BE}"/>
              </a:ext>
            </a:extLst>
          </p:cNvPr>
          <p:cNvSpPr txBox="1"/>
          <p:nvPr/>
        </p:nvSpPr>
        <p:spPr>
          <a:xfrm>
            <a:off x="1817076" y="2467707"/>
            <a:ext cx="19550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Visualization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2814BF8F-D046-AB4B-A5AD-50868B893CA2}"/>
              </a:ext>
            </a:extLst>
          </p:cNvPr>
          <p:cNvSpPr txBox="1"/>
          <p:nvPr/>
        </p:nvSpPr>
        <p:spPr>
          <a:xfrm>
            <a:off x="481002" y="544206"/>
            <a:ext cx="361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Seq2Seq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2456308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278850" y="2572532"/>
            <a:ext cx="5634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Activation Function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304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6">
            <a:extLst>
              <a:ext uri="{FF2B5EF4-FFF2-40B4-BE49-F238E27FC236}">
                <a16:creationId xmlns:a16="http://schemas.microsoft.com/office/drawing/2014/main" id="{59BFC029-758D-C849-9228-7D2FD68EE253}"/>
              </a:ext>
            </a:extLst>
          </p:cNvPr>
          <p:cNvSpPr txBox="1"/>
          <p:nvPr/>
        </p:nvSpPr>
        <p:spPr>
          <a:xfrm>
            <a:off x="808331" y="1038512"/>
            <a:ext cx="16097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1.  Sigmoid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6CC25-D3C1-9642-833F-EFA12F0D7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36" y="61567"/>
            <a:ext cx="4445000" cy="372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495C4-7A58-4140-9224-C64FF129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99" y="1617159"/>
            <a:ext cx="26797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A467A-DE0A-DD4E-814E-4F745C0FF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18" y="5032088"/>
            <a:ext cx="2902573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EA19F-DCE1-714A-90C8-4504B0CD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59" y="3782667"/>
            <a:ext cx="5385684" cy="2956122"/>
          </a:xfrm>
          <a:prstGeom prst="rect">
            <a:avLst/>
          </a:prstGeom>
        </p:spPr>
      </p:pic>
      <p:sp>
        <p:nvSpPr>
          <p:cNvPr id="8" name="文字方塊 6">
            <a:extLst>
              <a:ext uri="{FF2B5EF4-FFF2-40B4-BE49-F238E27FC236}">
                <a16:creationId xmlns:a16="http://schemas.microsoft.com/office/drawing/2014/main" id="{7482D692-38E4-C64A-8887-29E66E27E8EA}"/>
              </a:ext>
            </a:extLst>
          </p:cNvPr>
          <p:cNvSpPr txBox="1"/>
          <p:nvPr/>
        </p:nvSpPr>
        <p:spPr>
          <a:xfrm>
            <a:off x="345830" y="369277"/>
            <a:ext cx="3010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552001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6">
            <a:extLst>
              <a:ext uri="{FF2B5EF4-FFF2-40B4-BE49-F238E27FC236}">
                <a16:creationId xmlns:a16="http://schemas.microsoft.com/office/drawing/2014/main" id="{E59CC0EA-1558-7741-93DC-425B34980127}"/>
              </a:ext>
            </a:extLst>
          </p:cNvPr>
          <p:cNvSpPr txBox="1"/>
          <p:nvPr/>
        </p:nvSpPr>
        <p:spPr>
          <a:xfrm>
            <a:off x="808331" y="1038512"/>
            <a:ext cx="46174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2.  Hyperbolic Tangent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CE15-8C15-7F4D-A7CE-09DDF318F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05" y="2167670"/>
            <a:ext cx="3927884" cy="1760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B4669-AF62-784F-8919-2E8910C2A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5" y="369277"/>
            <a:ext cx="6553772" cy="5941823"/>
          </a:xfrm>
          <a:prstGeom prst="rect">
            <a:avLst/>
          </a:prstGeom>
        </p:spPr>
      </p:pic>
      <p:sp>
        <p:nvSpPr>
          <p:cNvPr id="8" name="文字方塊 6">
            <a:extLst>
              <a:ext uri="{FF2B5EF4-FFF2-40B4-BE49-F238E27FC236}">
                <a16:creationId xmlns:a16="http://schemas.microsoft.com/office/drawing/2014/main" id="{51CCD54B-F1AA-734B-A039-90FDFCEC49EC}"/>
              </a:ext>
            </a:extLst>
          </p:cNvPr>
          <p:cNvSpPr txBox="1"/>
          <p:nvPr/>
        </p:nvSpPr>
        <p:spPr>
          <a:xfrm>
            <a:off x="345830" y="369277"/>
            <a:ext cx="3010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375070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F07292D0-2554-3E47-B523-01CD00C65E87}"/>
              </a:ext>
            </a:extLst>
          </p:cNvPr>
          <p:cNvSpPr txBox="1"/>
          <p:nvPr/>
        </p:nvSpPr>
        <p:spPr>
          <a:xfrm>
            <a:off x="345830" y="369277"/>
            <a:ext cx="3010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</a:t>
            </a: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E59CC0EA-1558-7741-93DC-425B34980127}"/>
              </a:ext>
            </a:extLst>
          </p:cNvPr>
          <p:cNvSpPr txBox="1"/>
          <p:nvPr/>
        </p:nvSpPr>
        <p:spPr>
          <a:xfrm>
            <a:off x="808331" y="1038512"/>
            <a:ext cx="44594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3.  </a:t>
            </a:r>
            <a:r>
              <a:rPr lang="en-US" sz="2700" dirty="0" err="1"/>
              <a:t>ReLU</a:t>
            </a:r>
            <a:r>
              <a:rPr lang="en-US" sz="2700" dirty="0"/>
              <a:t>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31C96-D84A-9B4B-A362-1440E5454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2" y="2577161"/>
            <a:ext cx="21082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DC277-06CD-B743-B874-F390BC5B2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72" y="1707747"/>
            <a:ext cx="8572500" cy="284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CDFA4-AC10-AF4A-A54D-96173B1C05C5}"/>
              </a:ext>
            </a:extLst>
          </p:cNvPr>
          <p:cNvSpPr txBox="1"/>
          <p:nvPr/>
        </p:nvSpPr>
        <p:spPr>
          <a:xfrm>
            <a:off x="1216550" y="5478449"/>
            <a:ext cx="274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Dead </a:t>
            </a:r>
            <a:r>
              <a:rPr lang="en-US" sz="2200" dirty="0" err="1"/>
              <a:t>ReLU</a:t>
            </a:r>
            <a:r>
              <a:rPr lang="en-US" sz="2200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826727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F07292D0-2554-3E47-B523-01CD00C65E87}"/>
              </a:ext>
            </a:extLst>
          </p:cNvPr>
          <p:cNvSpPr txBox="1"/>
          <p:nvPr/>
        </p:nvSpPr>
        <p:spPr>
          <a:xfrm>
            <a:off x="345830" y="369277"/>
            <a:ext cx="3010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</a:t>
            </a: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E59CC0EA-1558-7741-93DC-425B34980127}"/>
              </a:ext>
            </a:extLst>
          </p:cNvPr>
          <p:cNvSpPr txBox="1"/>
          <p:nvPr/>
        </p:nvSpPr>
        <p:spPr>
          <a:xfrm>
            <a:off x="808331" y="1038512"/>
            <a:ext cx="17572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4.  </a:t>
            </a:r>
            <a:r>
              <a:rPr lang="en-US" sz="2700" dirty="0" err="1"/>
              <a:t>Softmax</a:t>
            </a:r>
            <a:endParaRPr lang="en-US" sz="2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03A32-3C0E-0F49-B07E-B00C2BDB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8" y="917766"/>
            <a:ext cx="7750424" cy="5005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BD266-38DB-4E4C-B935-2202CB135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3" y="2145068"/>
            <a:ext cx="4002413" cy="1011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008EBC-08D8-5343-9666-E28B19033F94}"/>
              </a:ext>
            </a:extLst>
          </p:cNvPr>
          <p:cNvSpPr txBox="1"/>
          <p:nvPr/>
        </p:nvSpPr>
        <p:spPr>
          <a:xfrm>
            <a:off x="8547960" y="1960403"/>
            <a:ext cx="29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Softmax</a:t>
            </a:r>
            <a:r>
              <a:rPr lang="en-US" dirty="0">
                <a:solidFill>
                  <a:srgbClr val="FF0000"/>
                </a:solidFill>
              </a:rPr>
              <a:t>(x) =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x+c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87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136406" y="2572532"/>
            <a:ext cx="5919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 Connection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09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2F27E8-413C-4383-A95D-9F3F7DB38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31" y="1358443"/>
            <a:ext cx="4866543" cy="270272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784F4DF-8B60-4BF4-A690-489BF53D68CD}"/>
              </a:ext>
            </a:extLst>
          </p:cNvPr>
          <p:cNvSpPr txBox="1"/>
          <p:nvPr/>
        </p:nvSpPr>
        <p:spPr>
          <a:xfrm>
            <a:off x="3786554" y="2494363"/>
            <a:ext cx="1736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G(x) = F(x) + x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7C8DF0E-96CD-4FC2-A6EE-DFA084631D86}"/>
              </a:ext>
            </a:extLst>
          </p:cNvPr>
          <p:cNvSpPr txBox="1"/>
          <p:nvPr/>
        </p:nvSpPr>
        <p:spPr>
          <a:xfrm>
            <a:off x="345830" y="369277"/>
            <a:ext cx="4686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Skip-Connection (from </a:t>
            </a:r>
            <a:r>
              <a:rPr lang="en-US" sz="2800" dirty="0" err="1"/>
              <a:t>ResNet</a:t>
            </a:r>
            <a:r>
              <a:rPr lang="en-US" sz="28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304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4480076" y="2505670"/>
            <a:ext cx="3231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WordPiece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895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67C8DF0E-96CD-4FC2-A6EE-DFA084631D86}"/>
              </a:ext>
            </a:extLst>
          </p:cNvPr>
          <p:cNvSpPr txBox="1"/>
          <p:nvPr/>
        </p:nvSpPr>
        <p:spPr>
          <a:xfrm>
            <a:off x="345830" y="369277"/>
            <a:ext cx="385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Byte-Pair Encoding  (BPE)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04BF5-7265-C44B-B78E-7964A61E3CF3}"/>
              </a:ext>
            </a:extLst>
          </p:cNvPr>
          <p:cNvSpPr txBox="1"/>
          <p:nvPr/>
        </p:nvSpPr>
        <p:spPr>
          <a:xfrm>
            <a:off x="1521373" y="1119352"/>
            <a:ext cx="22003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Word -&gt; Pieces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A65ED-E994-4C4A-9E4B-20512D7D9F01}"/>
              </a:ext>
            </a:extLst>
          </p:cNvPr>
          <p:cNvSpPr/>
          <p:nvPr/>
        </p:nvSpPr>
        <p:spPr>
          <a:xfrm>
            <a:off x="2271870" y="2542768"/>
            <a:ext cx="2891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en-US" dirty="0" err="1">
                <a:solidFill>
                  <a:srgbClr val="333333"/>
                </a:solidFill>
                <a:latin typeface="Verdana" panose="020B0604030504040204" pitchFamily="34" charset="0"/>
              </a:rPr>
              <a:t>loved","loving","loves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EBA21-276C-284A-9660-43A73043BE81}"/>
              </a:ext>
            </a:extLst>
          </p:cNvPr>
          <p:cNvSpPr/>
          <p:nvPr/>
        </p:nvSpPr>
        <p:spPr>
          <a:xfrm>
            <a:off x="6810139" y="2542768"/>
            <a:ext cx="2513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en-US" dirty="0" err="1">
                <a:solidFill>
                  <a:srgbClr val="333333"/>
                </a:solidFill>
                <a:latin typeface="Verdana" panose="020B0604030504040204" pitchFamily="34" charset="0"/>
              </a:rPr>
              <a:t>lov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","ed","</a:t>
            </a:r>
            <a:r>
              <a:rPr lang="en-US" dirty="0" err="1">
                <a:solidFill>
                  <a:srgbClr val="333333"/>
                </a:solidFill>
                <a:latin typeface="Verdana" panose="020B0604030504040204" pitchFamily="34" charset="0"/>
              </a:rPr>
              <a:t>ing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","es"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6414DA-5277-524F-8794-93ECC7B133D0}"/>
              </a:ext>
            </a:extLst>
          </p:cNvPr>
          <p:cNvCxnSpPr/>
          <p:nvPr/>
        </p:nvCxnSpPr>
        <p:spPr>
          <a:xfrm>
            <a:off x="5297546" y="2727434"/>
            <a:ext cx="1277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1801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035174" y="2572532"/>
            <a:ext cx="61216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Code A</a:t>
            </a: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nalysis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843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021216" y="2136338"/>
            <a:ext cx="614956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Code </a:t>
            </a:r>
          </a:p>
          <a:p>
            <a:pPr algn="ctr"/>
            <a:b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(Data Preprocessing)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307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67C8DF0E-96CD-4FC2-A6EE-DFA084631D86}"/>
              </a:ext>
            </a:extLst>
          </p:cNvPr>
          <p:cNvSpPr txBox="1"/>
          <p:nvPr/>
        </p:nvSpPr>
        <p:spPr>
          <a:xfrm>
            <a:off x="345830" y="369277"/>
            <a:ext cx="3987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num_train_steps</a:t>
            </a:r>
            <a:r>
              <a:rPr lang="en-US" sz="2800" dirty="0"/>
              <a:t> (epochs)</a:t>
            </a:r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id="{9FFE44AE-192A-D047-9231-59E3102E3562}"/>
              </a:ext>
            </a:extLst>
          </p:cNvPr>
          <p:cNvSpPr txBox="1"/>
          <p:nvPr/>
        </p:nvSpPr>
        <p:spPr>
          <a:xfrm>
            <a:off x="345830" y="1157781"/>
            <a:ext cx="2517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warm_up_steps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B5C28-05BC-4E44-B42C-172B357AEF76}"/>
              </a:ext>
            </a:extLst>
          </p:cNvPr>
          <p:cNvSpPr txBox="1"/>
          <p:nvPr/>
        </p:nvSpPr>
        <p:spPr>
          <a:xfrm>
            <a:off x="1200647" y="2130950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https://github.com/the-Quert/NLP-Model/blob/master/BERT/run_classifier.py - L848-L856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E1CFAF-A424-2E4F-B673-7B9FAD2B3168}"/>
              </a:ext>
            </a:extLst>
          </p:cNvPr>
          <p:cNvSpPr/>
          <p:nvPr/>
        </p:nvSpPr>
        <p:spPr>
          <a:xfrm>
            <a:off x="7416088" y="6285461"/>
            <a:ext cx="4666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A1A1A"/>
                </a:solidFill>
                <a:latin typeface="-apple-system"/>
              </a:rPr>
              <a:t>MRPC（Microsoft</a:t>
            </a:r>
            <a:r>
              <a:rPr lang="en-US" dirty="0">
                <a:solidFill>
                  <a:srgbClr val="1A1A1A"/>
                </a:solidFill>
                <a:latin typeface="-apple-system"/>
              </a:rPr>
              <a:t> Research Paraphrase Corpus)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2602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623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file_based_convert_example_to_features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173D7-AF98-F74C-BD41-47BF43384013}"/>
              </a:ext>
            </a:extLst>
          </p:cNvPr>
          <p:cNvSpPr txBox="1"/>
          <p:nvPr/>
        </p:nvSpPr>
        <p:spPr>
          <a:xfrm>
            <a:off x="1017767" y="1661823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https://github.com/the-Quert/NLP-Model/blob/master/BERT/run_classifier.py - L484-L513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763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829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convert_single_example</a:t>
            </a:r>
            <a:r>
              <a:rPr lang="en-US" sz="2800" dirty="0"/>
              <a:t> (tokens for different sequence)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03AA1-B905-3D47-8A9B-FE0002A80BC2}"/>
              </a:ext>
            </a:extLst>
          </p:cNvPr>
          <p:cNvSpPr txBox="1"/>
          <p:nvPr/>
        </p:nvSpPr>
        <p:spPr>
          <a:xfrm>
            <a:off x="834886" y="1379562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https://github.com/the-Quert/NLP-Model/blob/master/BERT/run_classifier.py - L377-L398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64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1402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tokenize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EE5E9-9D63-7344-9315-201412DCC383}"/>
              </a:ext>
            </a:extLst>
          </p:cNvPr>
          <p:cNvSpPr txBox="1"/>
          <p:nvPr/>
        </p:nvSpPr>
        <p:spPr>
          <a:xfrm>
            <a:off x="962108" y="1367624"/>
            <a:ext cx="858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https://github.com/the-Quert/NLP-Model/blob/master/BERT/tokenization.py - L170-L178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4294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829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convert_single_example</a:t>
            </a:r>
            <a:r>
              <a:rPr lang="en-US" sz="2800" dirty="0"/>
              <a:t> (tokens for different sequence)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74D65-931C-D245-A1C5-3C88BF220563}"/>
              </a:ext>
            </a:extLst>
          </p:cNvPr>
          <p:cNvSpPr txBox="1"/>
          <p:nvPr/>
        </p:nvSpPr>
        <p:spPr>
          <a:xfrm>
            <a:off x="1025718" y="1606163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https://github.com/the-Quert/NLP-Model/blob/master/BERT/run_classifier.py - L399-L407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35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3034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﻿_</a:t>
            </a:r>
            <a:r>
              <a:rPr lang="en-US" sz="2800" dirty="0" err="1"/>
              <a:t>truncate_seq_pair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557AE-C5B6-3F4D-BE76-FB8182520C3A}"/>
              </a:ext>
            </a:extLst>
          </p:cNvPr>
          <p:cNvSpPr txBox="1"/>
          <p:nvPr/>
        </p:nvSpPr>
        <p:spPr>
          <a:xfrm>
            <a:off x="914401" y="1598212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https://github.com/the-Quert/NLP-Model/blob/master/BERT/run_classifier.py - L564-L578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48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829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convert_single_example</a:t>
            </a:r>
            <a:r>
              <a:rPr lang="en-US" sz="2800" dirty="0"/>
              <a:t> (tokens for different sequence)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74D65-931C-D245-A1C5-3C88BF220563}"/>
              </a:ext>
            </a:extLst>
          </p:cNvPr>
          <p:cNvSpPr txBox="1"/>
          <p:nvPr/>
        </p:nvSpPr>
        <p:spPr>
          <a:xfrm>
            <a:off x="1025718" y="1606163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https://github.com/the-Quert/NLP-Model/blob/master/BERT/run_classifier.py - L409-L481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E46E1-8473-BF4B-8409-7C99B2A6F1EB}"/>
              </a:ext>
            </a:extLst>
          </p:cNvPr>
          <p:cNvSpPr txBox="1"/>
          <p:nvPr/>
        </p:nvSpPr>
        <p:spPr>
          <a:xfrm>
            <a:off x="2003729" y="2822061"/>
            <a:ext cx="614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[CLS] </a:t>
            </a:r>
            <a:r>
              <a:rPr lang="en-US" sz="2800" dirty="0"/>
              <a:t>Sentence_1 </a:t>
            </a:r>
            <a:r>
              <a:rPr lang="en-US" sz="2800" dirty="0">
                <a:solidFill>
                  <a:srgbClr val="FF0000"/>
                </a:solidFill>
              </a:rPr>
              <a:t>[SEP] </a:t>
            </a:r>
            <a:r>
              <a:rPr lang="en-US" sz="2800" dirty="0"/>
              <a:t>Sentence_2 </a:t>
            </a:r>
            <a:r>
              <a:rPr lang="en-US" sz="2800" dirty="0">
                <a:solidFill>
                  <a:srgbClr val="FF0000"/>
                </a:solidFill>
              </a:rPr>
              <a:t>[SEP]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9118A-F2D3-694D-8642-BDCCEC9D8911}"/>
              </a:ext>
            </a:extLst>
          </p:cNvPr>
          <p:cNvSpPr txBox="1"/>
          <p:nvPr/>
        </p:nvSpPr>
        <p:spPr>
          <a:xfrm>
            <a:off x="2003729" y="3583301"/>
            <a:ext cx="3527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[CLS] </a:t>
            </a:r>
            <a:r>
              <a:rPr lang="en-US" sz="2800" dirty="0"/>
              <a:t>Sentence_1 </a:t>
            </a:r>
            <a:r>
              <a:rPr lang="en-US" sz="2800" dirty="0">
                <a:solidFill>
                  <a:srgbClr val="FF0000"/>
                </a:solidFill>
              </a:rPr>
              <a:t>[SEP]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8138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5D63C94E-7696-D543-8A4B-6C5CE6481F58}"/>
              </a:ext>
            </a:extLst>
          </p:cNvPr>
          <p:cNvSpPr txBox="1"/>
          <p:nvPr/>
        </p:nvSpPr>
        <p:spPr>
          <a:xfrm>
            <a:off x="345830" y="369277"/>
            <a:ext cx="2202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create_model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9F154-30EE-624F-B2D5-13F738C7C5A8}"/>
              </a:ext>
            </a:extLst>
          </p:cNvPr>
          <p:cNvSpPr txBox="1"/>
          <p:nvPr/>
        </p:nvSpPr>
        <p:spPr>
          <a:xfrm>
            <a:off x="906449" y="1399430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https://github.com/the-Quert/NLP-Model/blob/master/BERT/run_classifier.py - L581-L590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188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4166882" y="2136338"/>
            <a:ext cx="385823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Code </a:t>
            </a:r>
          </a:p>
          <a:p>
            <a:pPr algn="ctr"/>
            <a:b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(Modeling) 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61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0DDFE72C-3162-463A-8D1F-3A3594428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18" y="-2638"/>
            <a:ext cx="5740282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9977D98-0047-4F1F-ABD8-7D3F63211721}"/>
              </a:ext>
            </a:extLst>
          </p:cNvPr>
          <p:cNvSpPr/>
          <p:nvPr/>
        </p:nvSpPr>
        <p:spPr>
          <a:xfrm>
            <a:off x="240323" y="2097991"/>
            <a:ext cx="6096000" cy="33865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input_file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output_file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vocab_file：指定字典路徑（Google</a:t>
            </a:r>
            <a:r>
              <a:rPr lang="zh-TW" altLang="en-US" sz="1200" dirty="0">
                <a:solidFill>
                  <a:srgbClr val="FF0000"/>
                </a:solidFill>
              </a:rPr>
              <a:t>提供</a:t>
            </a:r>
            <a:r>
              <a:rPr lang="en-GB" altLang="zh-TW" sz="1200" dirty="0">
                <a:solidFill>
                  <a:srgbClr val="FF0000"/>
                </a:solidFill>
              </a:rPr>
              <a:t>, </a:t>
            </a:r>
            <a:r>
              <a:rPr lang="en-US" altLang="zh-TW" sz="1200" dirty="0">
                <a:solidFill>
                  <a:srgbClr val="FF0000"/>
                </a:solidFill>
              </a:rPr>
              <a:t>Tokenization</a:t>
            </a:r>
            <a:r>
              <a:rPr lang="zh-TW" altLang="en-US" sz="1200" dirty="0">
                <a:solidFill>
                  <a:srgbClr val="FF0000"/>
                </a:solidFill>
              </a:rPr>
              <a:t> 會用到</a:t>
            </a:r>
            <a:r>
              <a:rPr lang="en-US" sz="1200" dirty="0">
                <a:solidFill>
                  <a:srgbClr val="FF0000"/>
                </a:solidFill>
              </a:rPr>
              <a:t>）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do_lower_case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max_seq_length：每一條訓練數據（兩句話）相加後的最大長度限制</a:t>
            </a:r>
            <a:r>
              <a:rPr lang="en-US" sz="1200" dirty="0">
                <a:solidFill>
                  <a:srgbClr val="FF0000"/>
                </a:solidFill>
              </a:rPr>
              <a:t> (128)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max_predictions_per_seq：每一條訓練數據mask的最大數量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random_seed：隨機種子</a:t>
            </a:r>
            <a:r>
              <a:rPr lang="en-US" sz="1200" dirty="0">
                <a:solidFill>
                  <a:srgbClr val="FF0000"/>
                </a:solidFill>
              </a:rPr>
              <a:t> (12345)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dupe_factor：對文檔多次重複隨機產生訓練集，隨機的次數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(10)</a:t>
            </a:r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masked_lm_prob：訓練數據產生mask的概率</a:t>
            </a:r>
            <a:r>
              <a:rPr lang="en-US" sz="1200" dirty="0"/>
              <a:t> (0.15)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max_predictions_per_seq</a:t>
            </a:r>
            <a:r>
              <a:rPr lang="en-US" sz="1200" dirty="0"/>
              <a:t>*</a:t>
            </a:r>
            <a:r>
              <a:rPr lang="en-US" sz="1200" dirty="0" err="1"/>
              <a:t>masked_lm_prob數量的mask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short_seq_prob：為了縮小預訓練和微調過程的差距，從而概率產生小於max_seq_length的訓練數據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2185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__</a:t>
            </a:r>
            <a:r>
              <a:rPr lang="en-US" sz="2800" dirty="0" err="1"/>
              <a:t>init</a:t>
            </a:r>
            <a:r>
              <a:rPr lang="en-US" sz="2800" dirty="0"/>
              <a:t>__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EB820-1FE5-504F-AC2E-3CD17CFBF9D3}"/>
              </a:ext>
            </a:extLst>
          </p:cNvPr>
          <p:cNvSpPr txBox="1"/>
          <p:nvPr/>
        </p:nvSpPr>
        <p:spPr>
          <a:xfrm>
            <a:off x="1351722" y="1463040"/>
            <a:ext cx="831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https://github.com/the-Quert/NLP-Model/blob/master/BERT/modeling.py - L163-L183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61CCB-F55C-1342-AB26-BAFADCA408B8}"/>
              </a:ext>
            </a:extLst>
          </p:cNvPr>
          <p:cNvSpPr txBox="1"/>
          <p:nvPr/>
        </p:nvSpPr>
        <p:spPr>
          <a:xfrm>
            <a:off x="1033679" y="3554719"/>
            <a:ext cx="306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Id-&gt; </a:t>
            </a:r>
            <a:r>
              <a:rPr lang="en-US" sz="2400" dirty="0" err="1"/>
              <a:t>Word_Embedding</a:t>
            </a:r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0D68A-938B-F24D-B046-16963DA64734}"/>
              </a:ext>
            </a:extLst>
          </p:cNvPr>
          <p:cNvSpPr txBox="1"/>
          <p:nvPr/>
        </p:nvSpPr>
        <p:spPr>
          <a:xfrm>
            <a:off x="4335793" y="35547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6465B-AEEB-EB45-8182-F0D430D705BD}"/>
              </a:ext>
            </a:extLst>
          </p:cNvPr>
          <p:cNvSpPr txBox="1"/>
          <p:nvPr/>
        </p:nvSpPr>
        <p:spPr>
          <a:xfrm>
            <a:off x="4941507" y="3554718"/>
            <a:ext cx="201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Token_type_id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4111E-FA4A-9644-8F7A-CC35507322D7}"/>
              </a:ext>
            </a:extLst>
          </p:cNvPr>
          <p:cNvSpPr txBox="1"/>
          <p:nvPr/>
        </p:nvSpPr>
        <p:spPr>
          <a:xfrm>
            <a:off x="7239151" y="35547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58B16-5088-EA48-A6BB-58056DE1C3A5}"/>
              </a:ext>
            </a:extLst>
          </p:cNvPr>
          <p:cNvSpPr txBox="1"/>
          <p:nvPr/>
        </p:nvSpPr>
        <p:spPr>
          <a:xfrm>
            <a:off x="7731533" y="3555692"/>
            <a:ext cx="2396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Position Encoding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5017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E7F7EC-5F4D-234C-A71C-91C36C4FBCFB}"/>
              </a:ext>
            </a:extLst>
          </p:cNvPr>
          <p:cNvSpPr txBox="1"/>
          <p:nvPr/>
        </p:nvSpPr>
        <p:spPr>
          <a:xfrm>
            <a:off x="345830" y="369277"/>
            <a:ext cx="2768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Position Encoding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E306C-3AB0-3D41-9448-9C8B879AC7DF}"/>
              </a:ext>
            </a:extLst>
          </p:cNvPr>
          <p:cNvSpPr txBox="1"/>
          <p:nvPr/>
        </p:nvSpPr>
        <p:spPr>
          <a:xfrm>
            <a:off x="485030" y="1455089"/>
            <a:ext cx="437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 position information in self-attention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6766-BED7-DC43-B44A-D64A946D1A20}"/>
              </a:ext>
            </a:extLst>
          </p:cNvPr>
          <p:cNvSpPr txBox="1"/>
          <p:nvPr/>
        </p:nvSpPr>
        <p:spPr>
          <a:xfrm>
            <a:off x="485030" y="2584173"/>
            <a:ext cx="4610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Each position has a unique position vector </a:t>
            </a:r>
            <a:r>
              <a:rPr lang="en-US" sz="2200" b="1" dirty="0" err="1"/>
              <a:t>e</a:t>
            </a:r>
            <a:r>
              <a:rPr lang="en-US" sz="2200" b="1" baseline="30000" dirty="0" err="1"/>
              <a:t>i</a:t>
            </a:r>
            <a:endParaRPr lang="en-US" sz="2200" b="1" baseline="30000" dirty="0"/>
          </a:p>
          <a:p>
            <a:r>
              <a:rPr lang="en-US" dirty="0"/>
              <a:t>	(not learned from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07FC3-74B2-CD4F-A7EE-8808E71BF82D}"/>
              </a:ext>
            </a:extLst>
          </p:cNvPr>
          <p:cNvSpPr txBox="1"/>
          <p:nvPr/>
        </p:nvSpPr>
        <p:spPr>
          <a:xfrm>
            <a:off x="1375576" y="2004242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r>
              <a:rPr lang="zh-CN" altLang="en-US" sz="2000" dirty="0"/>
              <a:t>打了</a:t>
            </a:r>
            <a:r>
              <a:rPr lang="en-US" altLang="zh-CN" sz="2000" dirty="0"/>
              <a:t>b = b </a:t>
            </a:r>
            <a:r>
              <a:rPr lang="zh-CN" altLang="en-US" sz="2000" dirty="0"/>
              <a:t>打了</a:t>
            </a:r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462CC-464D-154D-82E2-BED9947BDCFE}"/>
              </a:ext>
            </a:extLst>
          </p:cNvPr>
          <p:cNvSpPr txBox="1"/>
          <p:nvPr/>
        </p:nvSpPr>
        <p:spPr>
          <a:xfrm>
            <a:off x="485030" y="3658275"/>
            <a:ext cx="375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Each x</a:t>
            </a:r>
            <a:r>
              <a:rPr lang="en-US" baseline="30000" dirty="0"/>
              <a:t>i  </a:t>
            </a:r>
            <a:r>
              <a:rPr lang="en-US" dirty="0"/>
              <a:t>appends a one-hot vector p</a:t>
            </a:r>
            <a:r>
              <a:rPr lang="en-US" baseline="30000" dirty="0"/>
              <a:t>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AB182-53BE-2D48-B4B2-A258DB4C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95" y="798188"/>
            <a:ext cx="2698774" cy="3212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3186F-95D4-5345-AB26-5590D3F40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55" y="4385906"/>
            <a:ext cx="2070489" cy="19544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51C0A4-4626-3A4E-8CFE-5D3425572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31" y="4190336"/>
            <a:ext cx="4942815" cy="23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9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834887" y="1017500"/>
            <a:ext cx="2807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embedding_lookup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446B3E-CAFB-4B4F-BFC6-A2E10BE71898}"/>
              </a:ext>
            </a:extLst>
          </p:cNvPr>
          <p:cNvSpPr txBox="1"/>
          <p:nvPr/>
        </p:nvSpPr>
        <p:spPr>
          <a:xfrm>
            <a:off x="834887" y="1874137"/>
            <a:ext cx="834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https://github.com/the-Quert/NLP-Model/blob/master/BERT/modeling.py/#L404-L435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7AED9-EFC9-3D49-B7EE-A08EE05890A9}"/>
              </a:ext>
            </a:extLst>
          </p:cNvPr>
          <p:cNvSpPr txBox="1"/>
          <p:nvPr/>
        </p:nvSpPr>
        <p:spPr>
          <a:xfrm>
            <a:off x="389614" y="335254"/>
            <a:ext cx="2715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Word Embedding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320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1082002" y="1098575"/>
            <a:ext cx="45480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embedding_post_postprocessor</a:t>
            </a: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F67B6-A205-3E4D-8CA7-5EEE7D96A0AC}"/>
              </a:ext>
            </a:extLst>
          </p:cNvPr>
          <p:cNvSpPr txBox="1"/>
          <p:nvPr/>
        </p:nvSpPr>
        <p:spPr>
          <a:xfrm>
            <a:off x="616174" y="326003"/>
            <a:ext cx="3648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token_type</a:t>
            </a:r>
            <a:r>
              <a:rPr lang="en-US" sz="2800" dirty="0"/>
              <a:t> 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42E6F-4273-D344-A0FD-C6BA9E83E3D3}"/>
              </a:ext>
            </a:extLst>
          </p:cNvPr>
          <p:cNvSpPr txBox="1"/>
          <p:nvPr/>
        </p:nvSpPr>
        <p:spPr>
          <a:xfrm>
            <a:off x="1669774" y="2186609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https://github.com/the-Quert/NLP-Model/blob/master/BERT/modeling.py/ - L480-L500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882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950130" y="1236214"/>
            <a:ext cx="4842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embedding_</a:t>
            </a:r>
            <a:r>
              <a:rPr lang="en-US" sz="2600" dirty="0" err="1"/>
              <a:t>post</a:t>
            </a:r>
            <a:r>
              <a:rPr lang="en-US" sz="2800" dirty="0" err="1"/>
              <a:t>_postprocessor</a:t>
            </a:r>
            <a:endParaRPr lang="en-US" sz="2800" dirty="0"/>
          </a:p>
        </p:txBody>
      </p:sp>
      <p:sp>
        <p:nvSpPr>
          <p:cNvPr id="4" name="文字方塊 6">
            <a:extLst>
              <a:ext uri="{FF2B5EF4-FFF2-40B4-BE49-F238E27FC236}">
                <a16:creationId xmlns:a16="http://schemas.microsoft.com/office/drawing/2014/main" id="{42BDA6F0-271B-6042-AB25-4BFD323F0FDA}"/>
              </a:ext>
            </a:extLst>
          </p:cNvPr>
          <p:cNvSpPr txBox="1"/>
          <p:nvPr/>
        </p:nvSpPr>
        <p:spPr>
          <a:xfrm>
            <a:off x="569792" y="394456"/>
            <a:ext cx="308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Position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0975F-E22B-3241-9870-325998B99FCE}"/>
              </a:ext>
            </a:extLst>
          </p:cNvPr>
          <p:cNvSpPr txBox="1"/>
          <p:nvPr/>
        </p:nvSpPr>
        <p:spPr>
          <a:xfrm>
            <a:off x="1892637" y="2194561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https://github.com/the-Quert/NLP-Model/blob/master/BERT/modeling.py/ - L502-L535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439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45F23775-7826-424D-8A86-E2039210BFD7}"/>
              </a:ext>
            </a:extLst>
          </p:cNvPr>
          <p:cNvSpPr txBox="1"/>
          <p:nvPr/>
        </p:nvSpPr>
        <p:spPr>
          <a:xfrm>
            <a:off x="1069399" y="1164407"/>
            <a:ext cx="33841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2D to 3D shape of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F4CC5-0898-ED47-94E2-6DD80C4D83D9}"/>
              </a:ext>
            </a:extLst>
          </p:cNvPr>
          <p:cNvSpPr txBox="1"/>
          <p:nvPr/>
        </p:nvSpPr>
        <p:spPr>
          <a:xfrm>
            <a:off x="540688" y="426502"/>
            <a:ext cx="570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Transformer  (Preparing for Attention)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331CD-4F44-CE4D-A4F5-D731BE814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09" y="688112"/>
            <a:ext cx="3182626" cy="5693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380F0-0580-4346-8306-76619D50065C}"/>
              </a:ext>
            </a:extLst>
          </p:cNvPr>
          <p:cNvSpPr txBox="1"/>
          <p:nvPr/>
        </p:nvSpPr>
        <p:spPr>
          <a:xfrm>
            <a:off x="146865" y="2353586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https://github.com/the-Quert/NLP-Model/blob/master/BERT/modeling.py/ - L199-L222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793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F5413EAC-BA70-984B-AE75-EAA425086754}"/>
              </a:ext>
            </a:extLst>
          </p:cNvPr>
          <p:cNvSpPr txBox="1"/>
          <p:nvPr/>
        </p:nvSpPr>
        <p:spPr>
          <a:xfrm>
            <a:off x="329928" y="393131"/>
            <a:ext cx="303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transformer_model</a:t>
            </a:r>
            <a:endParaRPr lang="en-US" sz="2800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BC99FB06-5C1C-5C41-A348-289B37FE0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53" y="3022646"/>
            <a:ext cx="4994615" cy="2773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430BF-3017-4C47-B171-867284C6DE00}"/>
              </a:ext>
            </a:extLst>
          </p:cNvPr>
          <p:cNvSpPr txBox="1"/>
          <p:nvPr/>
        </p:nvSpPr>
        <p:spPr>
          <a:xfrm>
            <a:off x="914400" y="1358443"/>
            <a:ext cx="2944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Residual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D11ED-956E-0641-8BE4-7737D1A87C1A}"/>
              </a:ext>
            </a:extLst>
          </p:cNvPr>
          <p:cNvSpPr txBox="1"/>
          <p:nvPr/>
        </p:nvSpPr>
        <p:spPr>
          <a:xfrm>
            <a:off x="1311965" y="2108312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https://github.com/the-Quert/NLP-Model/blob/master/BERT/modeling.py/ - L823-L848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120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F5413EAC-BA70-984B-AE75-EAA425086754}"/>
              </a:ext>
            </a:extLst>
          </p:cNvPr>
          <p:cNvSpPr txBox="1"/>
          <p:nvPr/>
        </p:nvSpPr>
        <p:spPr>
          <a:xfrm>
            <a:off x="345830" y="369277"/>
            <a:ext cx="551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Build Q, K, V Matrix  (Self-Attention)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7AF76-8C01-7945-8E62-0CE6F8C19317}"/>
              </a:ext>
            </a:extLst>
          </p:cNvPr>
          <p:cNvSpPr txBox="1"/>
          <p:nvPr/>
        </p:nvSpPr>
        <p:spPr>
          <a:xfrm>
            <a:off x="542529" y="1240402"/>
            <a:ext cx="2830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transformer_model</a:t>
            </a:r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76858-ABA0-5E4E-A820-85B7F4DEDDD2}"/>
              </a:ext>
            </a:extLst>
          </p:cNvPr>
          <p:cNvSpPr txBox="1"/>
          <p:nvPr/>
        </p:nvSpPr>
        <p:spPr>
          <a:xfrm>
            <a:off x="542529" y="3212327"/>
            <a:ext cx="23512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attention_layer</a:t>
            </a:r>
            <a:r>
              <a:rPr lang="en-US" sz="2600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38606-0925-524D-93B8-06C1322985B0}"/>
              </a:ext>
            </a:extLst>
          </p:cNvPr>
          <p:cNvSpPr txBox="1"/>
          <p:nvPr/>
        </p:nvSpPr>
        <p:spPr>
          <a:xfrm>
            <a:off x="2893814" y="3212327"/>
            <a:ext cx="3090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transpose_for_scores</a:t>
            </a:r>
            <a:endParaRPr lang="en-US" sz="2600" dirty="0"/>
          </a:p>
        </p:txBody>
      </p:sp>
      <p:pic>
        <p:nvPicPr>
          <p:cNvPr id="9" name="圖片 4">
            <a:extLst>
              <a:ext uri="{FF2B5EF4-FFF2-40B4-BE49-F238E27FC236}">
                <a16:creationId xmlns:a16="http://schemas.microsoft.com/office/drawing/2014/main" id="{426CD596-5AD0-B146-B50B-E24CD1435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87" r="78005" b="615"/>
          <a:stretch/>
        </p:blipFill>
        <p:spPr>
          <a:xfrm>
            <a:off x="10188266" y="911418"/>
            <a:ext cx="1658888" cy="4601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24809D-AB71-0244-AB0A-FF55CD58A46B}"/>
              </a:ext>
            </a:extLst>
          </p:cNvPr>
          <p:cNvSpPr txBox="1"/>
          <p:nvPr/>
        </p:nvSpPr>
        <p:spPr>
          <a:xfrm>
            <a:off x="266267" y="2103254"/>
            <a:ext cx="834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https://github.com/the-Quert/NLP-Model/blob/master/BERT/modeling.py/#L850-L872</a:t>
            </a:r>
            <a:endParaRPr lang="en-US" dirty="0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E6D9C9A8-4FCC-7E40-AE3C-A37879AE96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t="36606" r="51644" b="-92"/>
          <a:stretch/>
        </p:blipFill>
        <p:spPr>
          <a:xfrm>
            <a:off x="7654402" y="392593"/>
            <a:ext cx="2170461" cy="42197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28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F5413EAC-BA70-984B-AE75-EAA425086754}"/>
              </a:ext>
            </a:extLst>
          </p:cNvPr>
          <p:cNvSpPr txBox="1"/>
          <p:nvPr/>
        </p:nvSpPr>
        <p:spPr>
          <a:xfrm>
            <a:off x="345830" y="369277"/>
            <a:ext cx="4433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Scaled Dot-Product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7AF76-8C01-7945-8E62-0CE6F8C19317}"/>
              </a:ext>
            </a:extLst>
          </p:cNvPr>
          <p:cNvSpPr txBox="1"/>
          <p:nvPr/>
        </p:nvSpPr>
        <p:spPr>
          <a:xfrm>
            <a:off x="345830" y="1271179"/>
            <a:ext cx="2830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transformer_model</a:t>
            </a:r>
            <a:endParaRPr lang="en-US" sz="2600" dirty="0"/>
          </a:p>
        </p:txBody>
      </p:sp>
      <p:pic>
        <p:nvPicPr>
          <p:cNvPr id="9" name="圖片 17">
            <a:extLst>
              <a:ext uri="{FF2B5EF4-FFF2-40B4-BE49-F238E27FC236}">
                <a16:creationId xmlns:a16="http://schemas.microsoft.com/office/drawing/2014/main" id="{1FD468EE-385F-274E-81A5-B6D74852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45" y="5586821"/>
            <a:ext cx="5543713" cy="869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790808-A4A0-F449-B3F1-949E8C0DF201}"/>
              </a:ext>
            </a:extLst>
          </p:cNvPr>
          <p:cNvSpPr txBox="1"/>
          <p:nvPr/>
        </p:nvSpPr>
        <p:spPr>
          <a:xfrm>
            <a:off x="202564" y="2142304"/>
            <a:ext cx="23512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attention_layer</a:t>
            </a:r>
            <a:r>
              <a:rPr lang="en-US" sz="26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7D372-A4C9-3F41-B2D0-5E06FC01B1AD}"/>
              </a:ext>
            </a:extLst>
          </p:cNvPr>
          <p:cNvSpPr txBox="1"/>
          <p:nvPr/>
        </p:nvSpPr>
        <p:spPr>
          <a:xfrm>
            <a:off x="2553849" y="2142304"/>
            <a:ext cx="3090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transpose_for_scores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3EF10-EB87-684B-870F-5FE896B31CA1}"/>
              </a:ext>
            </a:extLst>
          </p:cNvPr>
          <p:cNvSpPr txBox="1"/>
          <p:nvPr/>
        </p:nvSpPr>
        <p:spPr>
          <a:xfrm>
            <a:off x="262609" y="3515222"/>
            <a:ext cx="849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https://github.com/the-Quert/NLP-Model/blob/master/BERT/modeling.py/ - L646-L723\</a:t>
            </a:r>
            <a:endParaRPr lang="en-US" dirty="0"/>
          </a:p>
        </p:txBody>
      </p:sp>
      <p:pic>
        <p:nvPicPr>
          <p:cNvPr id="8" name="圖片 4">
            <a:extLst>
              <a:ext uri="{FF2B5EF4-FFF2-40B4-BE49-F238E27FC236}">
                <a16:creationId xmlns:a16="http://schemas.microsoft.com/office/drawing/2014/main" id="{5E74C4F5-B9D7-AC4A-8C9F-B2B5145DF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54" y="1271179"/>
            <a:ext cx="6340581" cy="3885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1643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F5413EAC-BA70-984B-AE75-EAA425086754}"/>
              </a:ext>
            </a:extLst>
          </p:cNvPr>
          <p:cNvSpPr txBox="1"/>
          <p:nvPr/>
        </p:nvSpPr>
        <p:spPr>
          <a:xfrm>
            <a:off x="345830" y="369277"/>
            <a:ext cx="334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Preparing for </a:t>
            </a:r>
            <a:r>
              <a:rPr lang="en-US" sz="2800" dirty="0" err="1"/>
              <a:t>softmax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7AF76-8C01-7945-8E62-0CE6F8C19317}"/>
              </a:ext>
            </a:extLst>
          </p:cNvPr>
          <p:cNvSpPr txBox="1"/>
          <p:nvPr/>
        </p:nvSpPr>
        <p:spPr>
          <a:xfrm>
            <a:off x="345830" y="1271179"/>
            <a:ext cx="2830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transformer_model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90808-A4A0-F449-B3F1-949E8C0DF201}"/>
              </a:ext>
            </a:extLst>
          </p:cNvPr>
          <p:cNvSpPr txBox="1"/>
          <p:nvPr/>
        </p:nvSpPr>
        <p:spPr>
          <a:xfrm>
            <a:off x="202564" y="2142304"/>
            <a:ext cx="23512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attention_layer</a:t>
            </a:r>
            <a:r>
              <a:rPr lang="en-US" sz="26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7D372-A4C9-3F41-B2D0-5E06FC01B1AD}"/>
              </a:ext>
            </a:extLst>
          </p:cNvPr>
          <p:cNvSpPr txBox="1"/>
          <p:nvPr/>
        </p:nvSpPr>
        <p:spPr>
          <a:xfrm>
            <a:off x="2553849" y="2142304"/>
            <a:ext cx="3090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transpose_for_scores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4333A-E18E-D345-AB01-BC20571154B2}"/>
              </a:ext>
            </a:extLst>
          </p:cNvPr>
          <p:cNvSpPr txBox="1"/>
          <p:nvPr/>
        </p:nvSpPr>
        <p:spPr>
          <a:xfrm>
            <a:off x="567558" y="3302876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https://github.com/the-Quert/NLP-Model/blob/master/BERT/modeling.py/ - L725-L775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869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A58829FF-2854-4E4C-9CC8-F6CF3A6B8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267" y="1204547"/>
            <a:ext cx="6953250" cy="4038600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B64F623-32BC-4943-AD1F-1A170D660FD8}"/>
              </a:ext>
            </a:extLst>
          </p:cNvPr>
          <p:cNvCxnSpPr>
            <a:cxnSpLocks/>
          </p:cNvCxnSpPr>
          <p:nvPr/>
        </p:nvCxnSpPr>
        <p:spPr>
          <a:xfrm>
            <a:off x="2602523" y="4413738"/>
            <a:ext cx="2539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00A3BB9-84C0-426E-9334-2550FD8EBF6B}"/>
              </a:ext>
            </a:extLst>
          </p:cNvPr>
          <p:cNvSpPr txBox="1"/>
          <p:nvPr/>
        </p:nvSpPr>
        <p:spPr>
          <a:xfrm>
            <a:off x="1064280" y="3490410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 def </a:t>
            </a:r>
            <a:r>
              <a:rPr lang="en-GB" dirty="0" err="1"/>
              <a:t>create_training_instances</a:t>
            </a:r>
            <a:endParaRPr 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C2FBF5-B023-4BB0-AA6F-2550CB6E5114}"/>
              </a:ext>
            </a:extLst>
          </p:cNvPr>
          <p:cNvSpPr txBox="1"/>
          <p:nvPr/>
        </p:nvSpPr>
        <p:spPr>
          <a:xfrm>
            <a:off x="2556099" y="40444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創建訓練實例</a:t>
            </a:r>
            <a:endParaRPr 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14D30E-D5F0-42A6-B19C-587BFB9B8B9B}"/>
              </a:ext>
            </a:extLst>
          </p:cNvPr>
          <p:cNvSpPr txBox="1"/>
          <p:nvPr/>
        </p:nvSpPr>
        <p:spPr>
          <a:xfrm>
            <a:off x="1725360" y="3735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預訓練</a:t>
            </a:r>
            <a:endParaRPr lang="en-US" altLang="zh-TW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2BB4267-96BD-4F35-8F1A-8C145FC4EFB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602523" y="548725"/>
            <a:ext cx="417027" cy="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88F190-D312-45FA-B6E8-0CBEA613A38C}"/>
              </a:ext>
            </a:extLst>
          </p:cNvPr>
          <p:cNvSpPr txBox="1"/>
          <p:nvPr/>
        </p:nvSpPr>
        <p:spPr>
          <a:xfrm>
            <a:off x="3019550" y="3507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核心模型構建</a:t>
            </a:r>
            <a:endParaRPr 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641CA19-6548-4363-8075-E812CBBD9DE2}"/>
              </a:ext>
            </a:extLst>
          </p:cNvPr>
          <p:cNvCxnSpPr>
            <a:stCxn id="22" idx="3"/>
          </p:cNvCxnSpPr>
          <p:nvPr/>
        </p:nvCxnSpPr>
        <p:spPr>
          <a:xfrm>
            <a:off x="4589210" y="535396"/>
            <a:ext cx="433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605B70E-8453-475F-9043-84CCF954BBE7}"/>
              </a:ext>
            </a:extLst>
          </p:cNvPr>
          <p:cNvSpPr txBox="1"/>
          <p:nvPr/>
        </p:nvSpPr>
        <p:spPr>
          <a:xfrm>
            <a:off x="5023156" y="364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訓練</a:t>
            </a:r>
            <a:endParaRPr 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A22322-52EB-4186-BCE5-B594628E84E8}"/>
              </a:ext>
            </a:extLst>
          </p:cNvPr>
          <p:cNvSpPr txBox="1"/>
          <p:nvPr/>
        </p:nvSpPr>
        <p:spPr>
          <a:xfrm>
            <a:off x="1416391" y="782072"/>
            <a:ext cx="278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create_pretraining_data.py 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3A6C672-CE0D-4DAD-888C-42BD0B579594}"/>
              </a:ext>
            </a:extLst>
          </p:cNvPr>
          <p:cNvCxnSpPr/>
          <p:nvPr/>
        </p:nvCxnSpPr>
        <p:spPr>
          <a:xfrm>
            <a:off x="4161188" y="966738"/>
            <a:ext cx="527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31A37BA-8A7C-4081-8084-EAF9F8CFB00F}"/>
              </a:ext>
            </a:extLst>
          </p:cNvPr>
          <p:cNvSpPr txBox="1"/>
          <p:nvPr/>
        </p:nvSpPr>
        <p:spPr>
          <a:xfrm>
            <a:off x="4748708" y="774698"/>
            <a:ext cx="13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modeling.py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89DA41C-5C39-4FCC-8166-A4D8A7FFD2BC}"/>
              </a:ext>
            </a:extLst>
          </p:cNvPr>
          <p:cNvCxnSpPr>
            <a:stCxn id="31" idx="3"/>
          </p:cNvCxnSpPr>
          <p:nvPr/>
        </p:nvCxnSpPr>
        <p:spPr>
          <a:xfrm>
            <a:off x="6096000" y="959364"/>
            <a:ext cx="234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B8CAD82-09DB-4C37-ACF7-B2E2FA6A955C}"/>
              </a:ext>
            </a:extLst>
          </p:cNvPr>
          <p:cNvSpPr txBox="1"/>
          <p:nvPr/>
        </p:nvSpPr>
        <p:spPr>
          <a:xfrm>
            <a:off x="6390950" y="774698"/>
            <a:ext cx="194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run_pretraining.py</a:t>
            </a:r>
          </a:p>
        </p:txBody>
      </p:sp>
    </p:spTree>
    <p:extLst>
      <p:ext uri="{BB962C8B-B14F-4D97-AF65-F5344CB8AC3E}">
        <p14:creationId xmlns:p14="http://schemas.microsoft.com/office/powerpoint/2010/main" val="17029631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150713" y="2572532"/>
            <a:ext cx="58906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 Normalization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1999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F07292D0-2554-3E47-B523-01CD00C65E87}"/>
              </a:ext>
            </a:extLst>
          </p:cNvPr>
          <p:cNvSpPr txBox="1"/>
          <p:nvPr/>
        </p:nvSpPr>
        <p:spPr>
          <a:xfrm>
            <a:off x="345830" y="369277"/>
            <a:ext cx="4582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Internal Covariance Shift  (ICS)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D6E5E-5538-3247-B9B2-DF55EC50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1" y="1434662"/>
            <a:ext cx="4687044" cy="3523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BA5C99-2ECE-CF40-A53B-147F0BF9F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91" y="1434662"/>
            <a:ext cx="6429988" cy="48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6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F07292D0-2554-3E47-B523-01CD00C65E87}"/>
              </a:ext>
            </a:extLst>
          </p:cNvPr>
          <p:cNvSpPr txBox="1"/>
          <p:nvPr/>
        </p:nvSpPr>
        <p:spPr>
          <a:xfrm>
            <a:off x="345830" y="369277"/>
            <a:ext cx="3139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Batch Normalization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A5C99-2ECE-CF40-A53B-147F0BF9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00" y="369277"/>
            <a:ext cx="6429988" cy="480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6B56F-EF19-6C4D-81CB-7933CBCDD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1" y="5106911"/>
            <a:ext cx="6611007" cy="1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1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190789" y="2572532"/>
            <a:ext cx="5810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Layer Normalization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542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078968" y="2572532"/>
            <a:ext cx="6034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Connected Layer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800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4250821" y="2572532"/>
            <a:ext cx="3690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Experiments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97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4F33F084-3552-402F-9EF5-1A69DF2A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12" y="0"/>
            <a:ext cx="5475588" cy="685800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74D2DF7-11AD-4A0A-9E12-9A546CD939F2}"/>
              </a:ext>
            </a:extLst>
          </p:cNvPr>
          <p:cNvCxnSpPr/>
          <p:nvPr/>
        </p:nvCxnSpPr>
        <p:spPr>
          <a:xfrm>
            <a:off x="4761717" y="2531165"/>
            <a:ext cx="195469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6AC7F1-B63E-45C5-9E27-E967AEEEA86B}"/>
              </a:ext>
            </a:extLst>
          </p:cNvPr>
          <p:cNvSpPr txBox="1"/>
          <p:nvPr/>
        </p:nvSpPr>
        <p:spPr>
          <a:xfrm>
            <a:off x="3995530" y="2244515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BC55BCF-7FCA-439B-B57A-10D907D52A41}"/>
              </a:ext>
            </a:extLst>
          </p:cNvPr>
          <p:cNvCxnSpPr/>
          <p:nvPr/>
        </p:nvCxnSpPr>
        <p:spPr>
          <a:xfrm>
            <a:off x="5638800" y="1080052"/>
            <a:ext cx="107761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ADB25CC-C8CE-4BAD-9C05-0756F1C8DD32}"/>
              </a:ext>
            </a:extLst>
          </p:cNvPr>
          <p:cNvSpPr txBox="1"/>
          <p:nvPr/>
        </p:nvSpPr>
        <p:spPr>
          <a:xfrm>
            <a:off x="3707042" y="796066"/>
            <a:ext cx="28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File Format Restriction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6B1C70E-4DE1-414F-A639-9905CFEBD62B}"/>
              </a:ext>
            </a:extLst>
          </p:cNvPr>
          <p:cNvSpPr txBox="1"/>
          <p:nvPr/>
        </p:nvSpPr>
        <p:spPr>
          <a:xfrm>
            <a:off x="364435" y="1377433"/>
            <a:ext cx="2100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Pre-training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3552418-8CB0-4CB1-99EB-F08137815679}"/>
              </a:ext>
            </a:extLst>
          </p:cNvPr>
          <p:cNvSpPr txBox="1"/>
          <p:nvPr/>
        </p:nvSpPr>
        <p:spPr>
          <a:xfrm>
            <a:off x="563217" y="2339009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</p:spTree>
    <p:extLst>
      <p:ext uri="{BB962C8B-B14F-4D97-AF65-F5344CB8AC3E}">
        <p14:creationId xmlns:p14="http://schemas.microsoft.com/office/powerpoint/2010/main" val="188086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CEDF6B94-316C-42D9-BA04-1E02AF53881D}"/>
              </a:ext>
            </a:extLst>
          </p:cNvPr>
          <p:cNvSpPr txBox="1"/>
          <p:nvPr/>
        </p:nvSpPr>
        <p:spPr>
          <a:xfrm>
            <a:off x="63562" y="2035861"/>
            <a:ext cx="311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Sentence Prediction (NSP)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743E1C-AD25-454C-BFBC-1B0A904A6878}"/>
              </a:ext>
            </a:extLst>
          </p:cNvPr>
          <p:cNvSpPr txBox="1"/>
          <p:nvPr/>
        </p:nvSpPr>
        <p:spPr>
          <a:xfrm>
            <a:off x="364435" y="1377433"/>
            <a:ext cx="2100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Pre-training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2F4390A-7FF3-4E39-BD05-3721B04CCB26}"/>
              </a:ext>
            </a:extLst>
          </p:cNvPr>
          <p:cNvCxnSpPr/>
          <p:nvPr/>
        </p:nvCxnSpPr>
        <p:spPr>
          <a:xfrm>
            <a:off x="3631715" y="1107831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F08C3D6-4563-4B42-8710-ADBC63CEF13E}"/>
              </a:ext>
            </a:extLst>
          </p:cNvPr>
          <p:cNvCxnSpPr/>
          <p:nvPr/>
        </p:nvCxnSpPr>
        <p:spPr>
          <a:xfrm>
            <a:off x="3631715" y="2629749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9C7B117-B649-451D-829A-86693EC56326}"/>
              </a:ext>
            </a:extLst>
          </p:cNvPr>
          <p:cNvCxnSpPr/>
          <p:nvPr/>
        </p:nvCxnSpPr>
        <p:spPr>
          <a:xfrm>
            <a:off x="3631714" y="3950677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99EAB5F-504D-4853-AF81-86CE72B89125}"/>
              </a:ext>
            </a:extLst>
          </p:cNvPr>
          <p:cNvCxnSpPr/>
          <p:nvPr/>
        </p:nvCxnSpPr>
        <p:spPr>
          <a:xfrm>
            <a:off x="3631714" y="4835769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4F81DE9-0AFE-4A47-8580-C3A8169D4D04}"/>
              </a:ext>
            </a:extLst>
          </p:cNvPr>
          <p:cNvCxnSpPr/>
          <p:nvPr/>
        </p:nvCxnSpPr>
        <p:spPr>
          <a:xfrm>
            <a:off x="3631714" y="6465276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3107D005-997D-4874-997C-76E6D5A24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54" y="0"/>
            <a:ext cx="7333166" cy="6858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EDBF921-4067-4B2F-A7B6-564EDD56DD5F}"/>
              </a:ext>
            </a:extLst>
          </p:cNvPr>
          <p:cNvSpPr txBox="1"/>
          <p:nvPr/>
        </p:nvSpPr>
        <p:spPr>
          <a:xfrm>
            <a:off x="2989385" y="7619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[CLS], [SEP], [SEP]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E4CA97-0D84-4E7E-96E0-EFF9F6A21016}"/>
              </a:ext>
            </a:extLst>
          </p:cNvPr>
          <p:cNvSpPr txBox="1"/>
          <p:nvPr/>
        </p:nvSpPr>
        <p:spPr>
          <a:xfrm>
            <a:off x="3167782" y="2285851"/>
            <a:ext cx="182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GB" dirty="0" err="1"/>
              <a:t>hort_seq_prob</a:t>
            </a:r>
            <a:endParaRPr 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40A39C4-912A-440B-A66D-79E613428211}"/>
              </a:ext>
            </a:extLst>
          </p:cNvPr>
          <p:cNvSpPr txBox="1"/>
          <p:nvPr/>
        </p:nvSpPr>
        <p:spPr>
          <a:xfrm>
            <a:off x="3118635" y="3625119"/>
            <a:ext cx="17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current_chunk</a:t>
            </a:r>
            <a:endParaRPr 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142FC41-BCC3-4D4F-ACD9-D429B696AEAA}"/>
              </a:ext>
            </a:extLst>
          </p:cNvPr>
          <p:cNvSpPr txBox="1"/>
          <p:nvPr/>
        </p:nvSpPr>
        <p:spPr>
          <a:xfrm>
            <a:off x="2393372" y="4506378"/>
            <a:ext cx="17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current_chunk</a:t>
            </a:r>
            <a:r>
              <a:rPr lang="en-GB" dirty="0"/>
              <a:t> </a:t>
            </a:r>
            <a:endParaRPr 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6717ED5-A85B-40CA-98B4-204A1F78EB55}"/>
              </a:ext>
            </a:extLst>
          </p:cNvPr>
          <p:cNvCxnSpPr/>
          <p:nvPr/>
        </p:nvCxnSpPr>
        <p:spPr>
          <a:xfrm>
            <a:off x="3862754" y="4691044"/>
            <a:ext cx="146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63831E-EBD9-49D9-9046-73654BFA42F2}"/>
              </a:ext>
            </a:extLst>
          </p:cNvPr>
          <p:cNvSpPr txBox="1"/>
          <p:nvPr/>
        </p:nvSpPr>
        <p:spPr>
          <a:xfrm>
            <a:off x="4046122" y="4506378"/>
            <a:ext cx="7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token</a:t>
            </a:r>
            <a:endParaRPr 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AF3682-9DA0-49B9-926F-9C8882C82F46}"/>
              </a:ext>
            </a:extLst>
          </p:cNvPr>
          <p:cNvSpPr txBox="1"/>
          <p:nvPr/>
        </p:nvSpPr>
        <p:spPr>
          <a:xfrm>
            <a:off x="2430550" y="6095944"/>
            <a:ext cx="17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current_chunk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166B121-C124-444C-9073-DC0C267423EE}"/>
              </a:ext>
            </a:extLst>
          </p:cNvPr>
          <p:cNvSpPr txBox="1"/>
          <p:nvPr/>
        </p:nvSpPr>
        <p:spPr>
          <a:xfrm>
            <a:off x="4083300" y="6095944"/>
            <a:ext cx="7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token</a:t>
            </a:r>
            <a:endParaRPr lang="en-US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C940A3C-BE49-4849-9DF3-AC37CCE6E4D5}"/>
              </a:ext>
            </a:extLst>
          </p:cNvPr>
          <p:cNvCxnSpPr>
            <a:cxnSpLocks/>
          </p:cNvCxnSpPr>
          <p:nvPr/>
        </p:nvCxnSpPr>
        <p:spPr>
          <a:xfrm>
            <a:off x="3936171" y="6297105"/>
            <a:ext cx="146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247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千图网海量PPT模板www.58pic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3424</TotalTime>
  <Words>1200</Words>
  <Application>Microsoft Macintosh PowerPoint</Application>
  <PresentationFormat>Widescreen</PresentationFormat>
  <Paragraphs>192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-apple-system</vt:lpstr>
      <vt:lpstr>等线</vt:lpstr>
      <vt:lpstr>Arial</vt:lpstr>
      <vt:lpstr>Calibri</vt:lpstr>
      <vt:lpstr>Calibri Light</vt:lpstr>
      <vt:lpstr>Verdana</vt:lpstr>
      <vt:lpstr>千图网海量PPT模板www.58pic.com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昱廷 李</cp:lastModifiedBy>
  <cp:revision>143</cp:revision>
  <dcterms:created xsi:type="dcterms:W3CDTF">2018-07-10T18:03:00Z</dcterms:created>
  <dcterms:modified xsi:type="dcterms:W3CDTF">2019-12-10T06:12:08Z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  <property fmtid="{D5CDD505-2E9C-101B-9397-08002B2CF9AE}" pid="3" name="KSORubyTemplateID">
    <vt:lpwstr>2</vt:lpwstr>
  </property>
</Properties>
</file>